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4974A34-8A62-C007-C4C4-62ABF00011A7}"/>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3A288AA7-1BFD-5744-F0CF-F076B1CF19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E027524A-2843-0FEC-9B16-EB98E52B1A80}"/>
              </a:ext>
            </a:extLst>
          </p:cNvPr>
          <p:cNvSpPr>
            <a:spLocks noGrp="1"/>
          </p:cNvSpPr>
          <p:nvPr>
            <p:ph type="dt" sz="half" idx="10"/>
          </p:nvPr>
        </p:nvSpPr>
        <p:spPr/>
        <p:txBody>
          <a:bodyPr/>
          <a:lstStyle/>
          <a:p>
            <a:fld id="{BECA586A-2173-4631-B2CF-8847BCB825B9}" type="datetimeFigureOut">
              <a:rPr lang="zh-TW" altLang="en-US" smtClean="0"/>
              <a:t>2025/5/9</a:t>
            </a:fld>
            <a:endParaRPr lang="zh-TW" altLang="en-US"/>
          </a:p>
        </p:txBody>
      </p:sp>
      <p:sp>
        <p:nvSpPr>
          <p:cNvPr id="5" name="頁尾版面配置區 4">
            <a:extLst>
              <a:ext uri="{FF2B5EF4-FFF2-40B4-BE49-F238E27FC236}">
                <a16:creationId xmlns:a16="http://schemas.microsoft.com/office/drawing/2014/main" id="{E2AF1D1E-9159-CD26-D5CC-7D4A2C37A21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F16D5A8-4F5C-4E82-DA08-02CB49DD6072}"/>
              </a:ext>
            </a:extLst>
          </p:cNvPr>
          <p:cNvSpPr>
            <a:spLocks noGrp="1"/>
          </p:cNvSpPr>
          <p:nvPr>
            <p:ph type="sldNum" sz="quarter" idx="12"/>
          </p:nvPr>
        </p:nvSpPr>
        <p:spPr/>
        <p:txBody>
          <a:bodyPr/>
          <a:lstStyle/>
          <a:p>
            <a:fld id="{AF88F263-1D3E-4C6B-9C99-3992D73EBFDE}" type="slidenum">
              <a:rPr lang="zh-TW" altLang="en-US" smtClean="0"/>
              <a:t>‹#›</a:t>
            </a:fld>
            <a:endParaRPr lang="zh-TW" altLang="en-US"/>
          </a:p>
        </p:txBody>
      </p:sp>
    </p:spTree>
    <p:extLst>
      <p:ext uri="{BB962C8B-B14F-4D97-AF65-F5344CB8AC3E}">
        <p14:creationId xmlns:p14="http://schemas.microsoft.com/office/powerpoint/2010/main" val="4085141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377D07D-1546-9C9A-1DBF-AA3D4C085330}"/>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B1F93922-2DCD-0DF7-1BBC-884BDCA81957}"/>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BDAD60F5-4247-403D-E46C-512FCE958743}"/>
              </a:ext>
            </a:extLst>
          </p:cNvPr>
          <p:cNvSpPr>
            <a:spLocks noGrp="1"/>
          </p:cNvSpPr>
          <p:nvPr>
            <p:ph type="dt" sz="half" idx="10"/>
          </p:nvPr>
        </p:nvSpPr>
        <p:spPr/>
        <p:txBody>
          <a:bodyPr/>
          <a:lstStyle/>
          <a:p>
            <a:fld id="{BECA586A-2173-4631-B2CF-8847BCB825B9}" type="datetimeFigureOut">
              <a:rPr lang="zh-TW" altLang="en-US" smtClean="0"/>
              <a:t>2025/5/9</a:t>
            </a:fld>
            <a:endParaRPr lang="zh-TW" altLang="en-US"/>
          </a:p>
        </p:txBody>
      </p:sp>
      <p:sp>
        <p:nvSpPr>
          <p:cNvPr id="5" name="頁尾版面配置區 4">
            <a:extLst>
              <a:ext uri="{FF2B5EF4-FFF2-40B4-BE49-F238E27FC236}">
                <a16:creationId xmlns:a16="http://schemas.microsoft.com/office/drawing/2014/main" id="{7A14A444-578F-1902-A8DE-1555E5547199}"/>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D91F9D8E-D03C-03B2-C3F4-A37C63BFA3C0}"/>
              </a:ext>
            </a:extLst>
          </p:cNvPr>
          <p:cNvSpPr>
            <a:spLocks noGrp="1"/>
          </p:cNvSpPr>
          <p:nvPr>
            <p:ph type="sldNum" sz="quarter" idx="12"/>
          </p:nvPr>
        </p:nvSpPr>
        <p:spPr/>
        <p:txBody>
          <a:bodyPr/>
          <a:lstStyle/>
          <a:p>
            <a:fld id="{AF88F263-1D3E-4C6B-9C99-3992D73EBFDE}" type="slidenum">
              <a:rPr lang="zh-TW" altLang="en-US" smtClean="0"/>
              <a:t>‹#›</a:t>
            </a:fld>
            <a:endParaRPr lang="zh-TW" altLang="en-US"/>
          </a:p>
        </p:txBody>
      </p:sp>
    </p:spTree>
    <p:extLst>
      <p:ext uri="{BB962C8B-B14F-4D97-AF65-F5344CB8AC3E}">
        <p14:creationId xmlns:p14="http://schemas.microsoft.com/office/powerpoint/2010/main" val="1342510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01C5E7A0-A5F2-4D00-27CE-E3A373EFF92B}"/>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3429B59A-A7B4-9935-DD2B-19F716CD0C67}"/>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59F0567-E216-B09A-F6AB-9E457704DEFA}"/>
              </a:ext>
            </a:extLst>
          </p:cNvPr>
          <p:cNvSpPr>
            <a:spLocks noGrp="1"/>
          </p:cNvSpPr>
          <p:nvPr>
            <p:ph type="dt" sz="half" idx="10"/>
          </p:nvPr>
        </p:nvSpPr>
        <p:spPr/>
        <p:txBody>
          <a:bodyPr/>
          <a:lstStyle/>
          <a:p>
            <a:fld id="{BECA586A-2173-4631-B2CF-8847BCB825B9}" type="datetimeFigureOut">
              <a:rPr lang="zh-TW" altLang="en-US" smtClean="0"/>
              <a:t>2025/5/9</a:t>
            </a:fld>
            <a:endParaRPr lang="zh-TW" altLang="en-US"/>
          </a:p>
        </p:txBody>
      </p:sp>
      <p:sp>
        <p:nvSpPr>
          <p:cNvPr id="5" name="頁尾版面配置區 4">
            <a:extLst>
              <a:ext uri="{FF2B5EF4-FFF2-40B4-BE49-F238E27FC236}">
                <a16:creationId xmlns:a16="http://schemas.microsoft.com/office/drawing/2014/main" id="{9A53F39D-A2F6-C1BD-676B-6D9305A16D28}"/>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EDED0FEC-94F7-EE96-54D6-BFF7087FB033}"/>
              </a:ext>
            </a:extLst>
          </p:cNvPr>
          <p:cNvSpPr>
            <a:spLocks noGrp="1"/>
          </p:cNvSpPr>
          <p:nvPr>
            <p:ph type="sldNum" sz="quarter" idx="12"/>
          </p:nvPr>
        </p:nvSpPr>
        <p:spPr/>
        <p:txBody>
          <a:bodyPr/>
          <a:lstStyle/>
          <a:p>
            <a:fld id="{AF88F263-1D3E-4C6B-9C99-3992D73EBFDE}" type="slidenum">
              <a:rPr lang="zh-TW" altLang="en-US" smtClean="0"/>
              <a:t>‹#›</a:t>
            </a:fld>
            <a:endParaRPr lang="zh-TW" altLang="en-US"/>
          </a:p>
        </p:txBody>
      </p:sp>
    </p:spTree>
    <p:extLst>
      <p:ext uri="{BB962C8B-B14F-4D97-AF65-F5344CB8AC3E}">
        <p14:creationId xmlns:p14="http://schemas.microsoft.com/office/powerpoint/2010/main" val="2279396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D97B789-BFC0-CA6D-C2D0-BC4C9EFF7337}"/>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4F9F57BD-AA5C-4BF8-62F4-D1A915297812}"/>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B8F141D5-086B-0A66-5401-E59130394FC6}"/>
              </a:ext>
            </a:extLst>
          </p:cNvPr>
          <p:cNvSpPr>
            <a:spLocks noGrp="1"/>
          </p:cNvSpPr>
          <p:nvPr>
            <p:ph type="dt" sz="half" idx="10"/>
          </p:nvPr>
        </p:nvSpPr>
        <p:spPr/>
        <p:txBody>
          <a:bodyPr/>
          <a:lstStyle/>
          <a:p>
            <a:fld id="{BECA586A-2173-4631-B2CF-8847BCB825B9}" type="datetimeFigureOut">
              <a:rPr lang="zh-TW" altLang="en-US" smtClean="0"/>
              <a:t>2025/5/9</a:t>
            </a:fld>
            <a:endParaRPr lang="zh-TW" altLang="en-US"/>
          </a:p>
        </p:txBody>
      </p:sp>
      <p:sp>
        <p:nvSpPr>
          <p:cNvPr id="5" name="頁尾版面配置區 4">
            <a:extLst>
              <a:ext uri="{FF2B5EF4-FFF2-40B4-BE49-F238E27FC236}">
                <a16:creationId xmlns:a16="http://schemas.microsoft.com/office/drawing/2014/main" id="{3F5C128E-1786-201F-650A-81637D6D4C99}"/>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BFA1B8A5-0481-1650-2546-0E0B27DB3F5E}"/>
              </a:ext>
            </a:extLst>
          </p:cNvPr>
          <p:cNvSpPr>
            <a:spLocks noGrp="1"/>
          </p:cNvSpPr>
          <p:nvPr>
            <p:ph type="sldNum" sz="quarter" idx="12"/>
          </p:nvPr>
        </p:nvSpPr>
        <p:spPr/>
        <p:txBody>
          <a:bodyPr/>
          <a:lstStyle/>
          <a:p>
            <a:fld id="{AF88F263-1D3E-4C6B-9C99-3992D73EBFDE}" type="slidenum">
              <a:rPr lang="zh-TW" altLang="en-US" smtClean="0"/>
              <a:t>‹#›</a:t>
            </a:fld>
            <a:endParaRPr lang="zh-TW" altLang="en-US"/>
          </a:p>
        </p:txBody>
      </p:sp>
    </p:spTree>
    <p:extLst>
      <p:ext uri="{BB962C8B-B14F-4D97-AF65-F5344CB8AC3E}">
        <p14:creationId xmlns:p14="http://schemas.microsoft.com/office/powerpoint/2010/main" val="4247112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F9A3F92-4C9C-D08B-9CBB-1E982BA9A494}"/>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38B7A2CF-D7C4-F80E-EDD5-BA8768F03D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A1C603E8-5D42-3EFE-8463-51916F0377A5}"/>
              </a:ext>
            </a:extLst>
          </p:cNvPr>
          <p:cNvSpPr>
            <a:spLocks noGrp="1"/>
          </p:cNvSpPr>
          <p:nvPr>
            <p:ph type="dt" sz="half" idx="10"/>
          </p:nvPr>
        </p:nvSpPr>
        <p:spPr/>
        <p:txBody>
          <a:bodyPr/>
          <a:lstStyle/>
          <a:p>
            <a:fld id="{BECA586A-2173-4631-B2CF-8847BCB825B9}" type="datetimeFigureOut">
              <a:rPr lang="zh-TW" altLang="en-US" smtClean="0"/>
              <a:t>2025/5/9</a:t>
            </a:fld>
            <a:endParaRPr lang="zh-TW" altLang="en-US"/>
          </a:p>
        </p:txBody>
      </p:sp>
      <p:sp>
        <p:nvSpPr>
          <p:cNvPr id="5" name="頁尾版面配置區 4">
            <a:extLst>
              <a:ext uri="{FF2B5EF4-FFF2-40B4-BE49-F238E27FC236}">
                <a16:creationId xmlns:a16="http://schemas.microsoft.com/office/drawing/2014/main" id="{C482053F-5FC5-CEB2-F723-7BB5B62634D4}"/>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0E2D2420-8947-B681-D43C-38F00EB7564C}"/>
              </a:ext>
            </a:extLst>
          </p:cNvPr>
          <p:cNvSpPr>
            <a:spLocks noGrp="1"/>
          </p:cNvSpPr>
          <p:nvPr>
            <p:ph type="sldNum" sz="quarter" idx="12"/>
          </p:nvPr>
        </p:nvSpPr>
        <p:spPr/>
        <p:txBody>
          <a:bodyPr/>
          <a:lstStyle/>
          <a:p>
            <a:fld id="{AF88F263-1D3E-4C6B-9C99-3992D73EBFDE}" type="slidenum">
              <a:rPr lang="zh-TW" altLang="en-US" smtClean="0"/>
              <a:t>‹#›</a:t>
            </a:fld>
            <a:endParaRPr lang="zh-TW" altLang="en-US"/>
          </a:p>
        </p:txBody>
      </p:sp>
    </p:spTree>
    <p:extLst>
      <p:ext uri="{BB962C8B-B14F-4D97-AF65-F5344CB8AC3E}">
        <p14:creationId xmlns:p14="http://schemas.microsoft.com/office/powerpoint/2010/main" val="4111119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BDA8831-CB25-6383-BF48-2D03F4391920}"/>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BEFA0F15-90BE-0515-F618-2436197D7287}"/>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F5C24BC1-C0AB-2D3C-FBFD-10AC56F52843}"/>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4AC5CF84-DFCA-F6AF-2EFD-87A94E2E57F4}"/>
              </a:ext>
            </a:extLst>
          </p:cNvPr>
          <p:cNvSpPr>
            <a:spLocks noGrp="1"/>
          </p:cNvSpPr>
          <p:nvPr>
            <p:ph type="dt" sz="half" idx="10"/>
          </p:nvPr>
        </p:nvSpPr>
        <p:spPr/>
        <p:txBody>
          <a:bodyPr/>
          <a:lstStyle/>
          <a:p>
            <a:fld id="{BECA586A-2173-4631-B2CF-8847BCB825B9}" type="datetimeFigureOut">
              <a:rPr lang="zh-TW" altLang="en-US" smtClean="0"/>
              <a:t>2025/5/9</a:t>
            </a:fld>
            <a:endParaRPr lang="zh-TW" altLang="en-US"/>
          </a:p>
        </p:txBody>
      </p:sp>
      <p:sp>
        <p:nvSpPr>
          <p:cNvPr id="6" name="頁尾版面配置區 5">
            <a:extLst>
              <a:ext uri="{FF2B5EF4-FFF2-40B4-BE49-F238E27FC236}">
                <a16:creationId xmlns:a16="http://schemas.microsoft.com/office/drawing/2014/main" id="{459DA163-B6A2-A190-6BDE-2ED7FAF68E53}"/>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B1AFDEBC-668F-CB91-3319-416D1376DFC5}"/>
              </a:ext>
            </a:extLst>
          </p:cNvPr>
          <p:cNvSpPr>
            <a:spLocks noGrp="1"/>
          </p:cNvSpPr>
          <p:nvPr>
            <p:ph type="sldNum" sz="quarter" idx="12"/>
          </p:nvPr>
        </p:nvSpPr>
        <p:spPr/>
        <p:txBody>
          <a:bodyPr/>
          <a:lstStyle/>
          <a:p>
            <a:fld id="{AF88F263-1D3E-4C6B-9C99-3992D73EBFDE}" type="slidenum">
              <a:rPr lang="zh-TW" altLang="en-US" smtClean="0"/>
              <a:t>‹#›</a:t>
            </a:fld>
            <a:endParaRPr lang="zh-TW" altLang="en-US"/>
          </a:p>
        </p:txBody>
      </p:sp>
    </p:spTree>
    <p:extLst>
      <p:ext uri="{BB962C8B-B14F-4D97-AF65-F5344CB8AC3E}">
        <p14:creationId xmlns:p14="http://schemas.microsoft.com/office/powerpoint/2010/main" val="2068179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E7973C2-D211-D862-EB45-2F49F42260D9}"/>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D37E467C-3BAC-5610-A8ED-1D27BBBF04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090D9DDF-F2D3-79C6-CA84-BD62622B027C}"/>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C2119D15-90FA-BD15-38C0-E883E6F7EE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AFFE8518-D4D5-B93E-D903-A6B3E4118763}"/>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FD8F0535-4A48-D43C-E3A4-F3CCCD6B95AD}"/>
              </a:ext>
            </a:extLst>
          </p:cNvPr>
          <p:cNvSpPr>
            <a:spLocks noGrp="1"/>
          </p:cNvSpPr>
          <p:nvPr>
            <p:ph type="dt" sz="half" idx="10"/>
          </p:nvPr>
        </p:nvSpPr>
        <p:spPr/>
        <p:txBody>
          <a:bodyPr/>
          <a:lstStyle/>
          <a:p>
            <a:fld id="{BECA586A-2173-4631-B2CF-8847BCB825B9}" type="datetimeFigureOut">
              <a:rPr lang="zh-TW" altLang="en-US" smtClean="0"/>
              <a:t>2025/5/9</a:t>
            </a:fld>
            <a:endParaRPr lang="zh-TW" altLang="en-US"/>
          </a:p>
        </p:txBody>
      </p:sp>
      <p:sp>
        <p:nvSpPr>
          <p:cNvPr id="8" name="頁尾版面配置區 7">
            <a:extLst>
              <a:ext uri="{FF2B5EF4-FFF2-40B4-BE49-F238E27FC236}">
                <a16:creationId xmlns:a16="http://schemas.microsoft.com/office/drawing/2014/main" id="{C31E5E2C-3363-DD4C-61EF-C891205D82DD}"/>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755FC8DF-6927-823B-E066-A5AD8E8C311E}"/>
              </a:ext>
            </a:extLst>
          </p:cNvPr>
          <p:cNvSpPr>
            <a:spLocks noGrp="1"/>
          </p:cNvSpPr>
          <p:nvPr>
            <p:ph type="sldNum" sz="quarter" idx="12"/>
          </p:nvPr>
        </p:nvSpPr>
        <p:spPr/>
        <p:txBody>
          <a:bodyPr/>
          <a:lstStyle/>
          <a:p>
            <a:fld id="{AF88F263-1D3E-4C6B-9C99-3992D73EBFDE}" type="slidenum">
              <a:rPr lang="zh-TW" altLang="en-US" smtClean="0"/>
              <a:t>‹#›</a:t>
            </a:fld>
            <a:endParaRPr lang="zh-TW" altLang="en-US"/>
          </a:p>
        </p:txBody>
      </p:sp>
    </p:spTree>
    <p:extLst>
      <p:ext uri="{BB962C8B-B14F-4D97-AF65-F5344CB8AC3E}">
        <p14:creationId xmlns:p14="http://schemas.microsoft.com/office/powerpoint/2010/main" val="2011439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D9DA4EC-9DB4-6B92-CE09-A4026E2E28CF}"/>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A9FE9227-2621-ED78-FB81-A550BEFF4A7A}"/>
              </a:ext>
            </a:extLst>
          </p:cNvPr>
          <p:cNvSpPr>
            <a:spLocks noGrp="1"/>
          </p:cNvSpPr>
          <p:nvPr>
            <p:ph type="dt" sz="half" idx="10"/>
          </p:nvPr>
        </p:nvSpPr>
        <p:spPr/>
        <p:txBody>
          <a:bodyPr/>
          <a:lstStyle/>
          <a:p>
            <a:fld id="{BECA586A-2173-4631-B2CF-8847BCB825B9}" type="datetimeFigureOut">
              <a:rPr lang="zh-TW" altLang="en-US" smtClean="0"/>
              <a:t>2025/5/9</a:t>
            </a:fld>
            <a:endParaRPr lang="zh-TW" altLang="en-US"/>
          </a:p>
        </p:txBody>
      </p:sp>
      <p:sp>
        <p:nvSpPr>
          <p:cNvPr id="4" name="頁尾版面配置區 3">
            <a:extLst>
              <a:ext uri="{FF2B5EF4-FFF2-40B4-BE49-F238E27FC236}">
                <a16:creationId xmlns:a16="http://schemas.microsoft.com/office/drawing/2014/main" id="{ECD293B1-8181-3B8C-34A6-2F2DEA04911D}"/>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95B2BDDF-8F96-31AE-CF99-908556EA0B3B}"/>
              </a:ext>
            </a:extLst>
          </p:cNvPr>
          <p:cNvSpPr>
            <a:spLocks noGrp="1"/>
          </p:cNvSpPr>
          <p:nvPr>
            <p:ph type="sldNum" sz="quarter" idx="12"/>
          </p:nvPr>
        </p:nvSpPr>
        <p:spPr/>
        <p:txBody>
          <a:bodyPr/>
          <a:lstStyle/>
          <a:p>
            <a:fld id="{AF88F263-1D3E-4C6B-9C99-3992D73EBFDE}" type="slidenum">
              <a:rPr lang="zh-TW" altLang="en-US" smtClean="0"/>
              <a:t>‹#›</a:t>
            </a:fld>
            <a:endParaRPr lang="zh-TW" altLang="en-US"/>
          </a:p>
        </p:txBody>
      </p:sp>
    </p:spTree>
    <p:extLst>
      <p:ext uri="{BB962C8B-B14F-4D97-AF65-F5344CB8AC3E}">
        <p14:creationId xmlns:p14="http://schemas.microsoft.com/office/powerpoint/2010/main" val="2992048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19CE2FD0-E1E9-A751-596E-2FE362C6324F}"/>
              </a:ext>
            </a:extLst>
          </p:cNvPr>
          <p:cNvSpPr>
            <a:spLocks noGrp="1"/>
          </p:cNvSpPr>
          <p:nvPr>
            <p:ph type="dt" sz="half" idx="10"/>
          </p:nvPr>
        </p:nvSpPr>
        <p:spPr/>
        <p:txBody>
          <a:bodyPr/>
          <a:lstStyle/>
          <a:p>
            <a:fld id="{BECA586A-2173-4631-B2CF-8847BCB825B9}" type="datetimeFigureOut">
              <a:rPr lang="zh-TW" altLang="en-US" smtClean="0"/>
              <a:t>2025/5/9</a:t>
            </a:fld>
            <a:endParaRPr lang="zh-TW" altLang="en-US"/>
          </a:p>
        </p:txBody>
      </p:sp>
      <p:sp>
        <p:nvSpPr>
          <p:cNvPr id="3" name="頁尾版面配置區 2">
            <a:extLst>
              <a:ext uri="{FF2B5EF4-FFF2-40B4-BE49-F238E27FC236}">
                <a16:creationId xmlns:a16="http://schemas.microsoft.com/office/drawing/2014/main" id="{CC51659F-2BCB-4D0A-E016-46329DB16CEF}"/>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5F1CA89C-EDE7-5505-6702-A75D91BFC839}"/>
              </a:ext>
            </a:extLst>
          </p:cNvPr>
          <p:cNvSpPr>
            <a:spLocks noGrp="1"/>
          </p:cNvSpPr>
          <p:nvPr>
            <p:ph type="sldNum" sz="quarter" idx="12"/>
          </p:nvPr>
        </p:nvSpPr>
        <p:spPr/>
        <p:txBody>
          <a:bodyPr/>
          <a:lstStyle/>
          <a:p>
            <a:fld id="{AF88F263-1D3E-4C6B-9C99-3992D73EBFDE}" type="slidenum">
              <a:rPr lang="zh-TW" altLang="en-US" smtClean="0"/>
              <a:t>‹#›</a:t>
            </a:fld>
            <a:endParaRPr lang="zh-TW" altLang="en-US"/>
          </a:p>
        </p:txBody>
      </p:sp>
    </p:spTree>
    <p:extLst>
      <p:ext uri="{BB962C8B-B14F-4D97-AF65-F5344CB8AC3E}">
        <p14:creationId xmlns:p14="http://schemas.microsoft.com/office/powerpoint/2010/main" val="2606235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9B0C222-8F40-A54D-6F75-882BABB9A7D0}"/>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2C54AE5C-AC79-F779-4260-E43D5D1961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A79F6D19-EA11-ADA3-CA24-49D7218C76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8BC4A06C-67E0-F105-186A-56A6DDCA61E5}"/>
              </a:ext>
            </a:extLst>
          </p:cNvPr>
          <p:cNvSpPr>
            <a:spLocks noGrp="1"/>
          </p:cNvSpPr>
          <p:nvPr>
            <p:ph type="dt" sz="half" idx="10"/>
          </p:nvPr>
        </p:nvSpPr>
        <p:spPr/>
        <p:txBody>
          <a:bodyPr/>
          <a:lstStyle/>
          <a:p>
            <a:fld id="{BECA586A-2173-4631-B2CF-8847BCB825B9}" type="datetimeFigureOut">
              <a:rPr lang="zh-TW" altLang="en-US" smtClean="0"/>
              <a:t>2025/5/9</a:t>
            </a:fld>
            <a:endParaRPr lang="zh-TW" altLang="en-US"/>
          </a:p>
        </p:txBody>
      </p:sp>
      <p:sp>
        <p:nvSpPr>
          <p:cNvPr id="6" name="頁尾版面配置區 5">
            <a:extLst>
              <a:ext uri="{FF2B5EF4-FFF2-40B4-BE49-F238E27FC236}">
                <a16:creationId xmlns:a16="http://schemas.microsoft.com/office/drawing/2014/main" id="{934CC17D-499F-D61F-1578-8E246773A450}"/>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1DC02BFF-7009-1025-1E34-CC2BB4A102D9}"/>
              </a:ext>
            </a:extLst>
          </p:cNvPr>
          <p:cNvSpPr>
            <a:spLocks noGrp="1"/>
          </p:cNvSpPr>
          <p:nvPr>
            <p:ph type="sldNum" sz="quarter" idx="12"/>
          </p:nvPr>
        </p:nvSpPr>
        <p:spPr/>
        <p:txBody>
          <a:bodyPr/>
          <a:lstStyle/>
          <a:p>
            <a:fld id="{AF88F263-1D3E-4C6B-9C99-3992D73EBFDE}" type="slidenum">
              <a:rPr lang="zh-TW" altLang="en-US" smtClean="0"/>
              <a:t>‹#›</a:t>
            </a:fld>
            <a:endParaRPr lang="zh-TW" altLang="en-US"/>
          </a:p>
        </p:txBody>
      </p:sp>
    </p:spTree>
    <p:extLst>
      <p:ext uri="{BB962C8B-B14F-4D97-AF65-F5344CB8AC3E}">
        <p14:creationId xmlns:p14="http://schemas.microsoft.com/office/powerpoint/2010/main" val="395879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5DC890-729C-2590-C447-A96C6ACEBE2D}"/>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4D4FBD7F-F30B-B9BD-196F-FB339DAC3B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28B8AB91-57EA-9E06-9B8E-E359A03858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6B9D7017-B952-E0D4-37B3-99CF35856285}"/>
              </a:ext>
            </a:extLst>
          </p:cNvPr>
          <p:cNvSpPr>
            <a:spLocks noGrp="1"/>
          </p:cNvSpPr>
          <p:nvPr>
            <p:ph type="dt" sz="half" idx="10"/>
          </p:nvPr>
        </p:nvSpPr>
        <p:spPr/>
        <p:txBody>
          <a:bodyPr/>
          <a:lstStyle/>
          <a:p>
            <a:fld id="{BECA586A-2173-4631-B2CF-8847BCB825B9}" type="datetimeFigureOut">
              <a:rPr lang="zh-TW" altLang="en-US" smtClean="0"/>
              <a:t>2025/5/9</a:t>
            </a:fld>
            <a:endParaRPr lang="zh-TW" altLang="en-US"/>
          </a:p>
        </p:txBody>
      </p:sp>
      <p:sp>
        <p:nvSpPr>
          <p:cNvPr id="6" name="頁尾版面配置區 5">
            <a:extLst>
              <a:ext uri="{FF2B5EF4-FFF2-40B4-BE49-F238E27FC236}">
                <a16:creationId xmlns:a16="http://schemas.microsoft.com/office/drawing/2014/main" id="{76F44AAF-F500-D022-C332-6D1E094BA7C2}"/>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9CEB029E-7CFB-335E-80A7-F3AEE8279CE1}"/>
              </a:ext>
            </a:extLst>
          </p:cNvPr>
          <p:cNvSpPr>
            <a:spLocks noGrp="1"/>
          </p:cNvSpPr>
          <p:nvPr>
            <p:ph type="sldNum" sz="quarter" idx="12"/>
          </p:nvPr>
        </p:nvSpPr>
        <p:spPr/>
        <p:txBody>
          <a:bodyPr/>
          <a:lstStyle/>
          <a:p>
            <a:fld id="{AF88F263-1D3E-4C6B-9C99-3992D73EBFDE}" type="slidenum">
              <a:rPr lang="zh-TW" altLang="en-US" smtClean="0"/>
              <a:t>‹#›</a:t>
            </a:fld>
            <a:endParaRPr lang="zh-TW" altLang="en-US"/>
          </a:p>
        </p:txBody>
      </p:sp>
    </p:spTree>
    <p:extLst>
      <p:ext uri="{BB962C8B-B14F-4D97-AF65-F5344CB8AC3E}">
        <p14:creationId xmlns:p14="http://schemas.microsoft.com/office/powerpoint/2010/main" val="2560200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4AD26DD2-11EF-5B17-A982-D02472D3B5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259113E8-0E62-D809-F72E-8A9C247F6B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2C6F382-4098-BF93-FADE-CB9BFC650E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CA586A-2173-4631-B2CF-8847BCB825B9}" type="datetimeFigureOut">
              <a:rPr lang="zh-TW" altLang="en-US" smtClean="0"/>
              <a:t>2025/5/9</a:t>
            </a:fld>
            <a:endParaRPr lang="zh-TW" altLang="en-US"/>
          </a:p>
        </p:txBody>
      </p:sp>
      <p:sp>
        <p:nvSpPr>
          <p:cNvPr id="5" name="頁尾版面配置區 4">
            <a:extLst>
              <a:ext uri="{FF2B5EF4-FFF2-40B4-BE49-F238E27FC236}">
                <a16:creationId xmlns:a16="http://schemas.microsoft.com/office/drawing/2014/main" id="{B210F0DA-3A36-8480-36B6-E404947E07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6E94AB3C-D753-682E-E794-04EA7D8F01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88F263-1D3E-4C6B-9C99-3992D73EBFDE}" type="slidenum">
              <a:rPr lang="zh-TW" altLang="en-US" smtClean="0"/>
              <a:t>‹#›</a:t>
            </a:fld>
            <a:endParaRPr lang="zh-TW" altLang="en-US"/>
          </a:p>
        </p:txBody>
      </p:sp>
    </p:spTree>
    <p:extLst>
      <p:ext uri="{BB962C8B-B14F-4D97-AF65-F5344CB8AC3E}">
        <p14:creationId xmlns:p14="http://schemas.microsoft.com/office/powerpoint/2010/main" val="3689520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325E35C-753C-1C7F-22FE-E8984AEAF640}"/>
              </a:ext>
            </a:extLst>
          </p:cNvPr>
          <p:cNvSpPr>
            <a:spLocks noGrp="1"/>
          </p:cNvSpPr>
          <p:nvPr>
            <p:ph type="ctrTitle"/>
          </p:nvPr>
        </p:nvSpPr>
        <p:spPr/>
        <p:txBody>
          <a:bodyPr>
            <a:normAutofit/>
          </a:bodyPr>
          <a:lstStyle/>
          <a:p>
            <a:r>
              <a:rPr lang="zh-TW" altLang="en-US" sz="4400" dirty="0">
                <a:latin typeface="標楷體" panose="03000509000000000000" pitchFamily="65" charset="-120"/>
                <a:ea typeface="標楷體" panose="03000509000000000000" pitchFamily="65" charset="-120"/>
              </a:rPr>
              <a:t>生成式</a:t>
            </a:r>
            <a:r>
              <a:rPr lang="en-US" altLang="zh-TW" sz="4400" dirty="0">
                <a:latin typeface="標楷體" panose="03000509000000000000" pitchFamily="65" charset="-120"/>
                <a:ea typeface="標楷體" panose="03000509000000000000" pitchFamily="65" charset="-120"/>
              </a:rPr>
              <a:t>AI</a:t>
            </a:r>
            <a:r>
              <a:rPr lang="zh-TW" altLang="en-US" sz="4400" dirty="0">
                <a:latin typeface="標楷體" panose="03000509000000000000" pitchFamily="65" charset="-120"/>
                <a:ea typeface="標楷體" panose="03000509000000000000" pitchFamily="65" charset="-120"/>
              </a:rPr>
              <a:t>技術與數位行銷人才養成班</a:t>
            </a:r>
            <a:br>
              <a:rPr lang="en-US" altLang="zh-TW" dirty="0">
                <a:latin typeface="標楷體" panose="03000509000000000000" pitchFamily="65" charset="-120"/>
                <a:ea typeface="標楷體" panose="03000509000000000000" pitchFamily="65" charset="-120"/>
              </a:rPr>
            </a:br>
            <a:r>
              <a:rPr lang="zh-TW" altLang="en-US" dirty="0">
                <a:latin typeface="標楷體" panose="03000509000000000000" pitchFamily="65" charset="-120"/>
                <a:ea typeface="標楷體" panose="03000509000000000000" pitchFamily="65" charset="-120"/>
              </a:rPr>
              <a:t>人工智慧概論</a:t>
            </a:r>
          </a:p>
        </p:txBody>
      </p:sp>
      <p:sp>
        <p:nvSpPr>
          <p:cNvPr id="3" name="副標題 2">
            <a:extLst>
              <a:ext uri="{FF2B5EF4-FFF2-40B4-BE49-F238E27FC236}">
                <a16:creationId xmlns:a16="http://schemas.microsoft.com/office/drawing/2014/main" id="{98D3C208-F2A5-BE47-F4AE-6CBEADAA0872}"/>
              </a:ext>
            </a:extLst>
          </p:cNvPr>
          <p:cNvSpPr>
            <a:spLocks noGrp="1"/>
          </p:cNvSpPr>
          <p:nvPr>
            <p:ph type="subTitle" idx="1"/>
          </p:nvPr>
        </p:nvSpPr>
        <p:spPr/>
        <p:txBody>
          <a:bodyPr/>
          <a:lstStyle/>
          <a:p>
            <a:r>
              <a:rPr lang="zh-TW" altLang="en-US" dirty="0">
                <a:latin typeface="標楷體" panose="03000509000000000000" pitchFamily="65" charset="-120"/>
                <a:ea typeface="標楷體" panose="03000509000000000000" pitchFamily="65" charset="-120"/>
              </a:rPr>
              <a:t>謝欽旭</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國立高雄科技大學電子工程系</a:t>
            </a:r>
            <a:endParaRPr lang="en-US" altLang="zh-TW" dirty="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rPr>
              <a:t>2025</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438853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AD7B861-8BCB-B6F6-23FD-C36A3B141BBB}"/>
              </a:ext>
            </a:extLst>
          </p:cNvPr>
          <p:cNvSpPr>
            <a:spLocks noGrp="1"/>
          </p:cNvSpPr>
          <p:nvPr>
            <p:ph type="title"/>
          </p:nvPr>
        </p:nvSpPr>
        <p:spPr/>
        <p:txBody>
          <a:bodyPr/>
          <a:lstStyle/>
          <a:p>
            <a:r>
              <a:rPr lang="en-US" altLang="zh-TW" dirty="0"/>
              <a:t>THE</a:t>
            </a:r>
            <a:r>
              <a:rPr lang="zh-TW" altLang="en-US" dirty="0"/>
              <a:t> </a:t>
            </a:r>
            <a:r>
              <a:rPr lang="en-US" altLang="zh-TW" dirty="0"/>
              <a:t>AI BALANCE - Al AND EQUALITY</a:t>
            </a:r>
            <a:endParaRPr lang="zh-TW" altLang="en-US" dirty="0"/>
          </a:p>
        </p:txBody>
      </p:sp>
      <p:sp>
        <p:nvSpPr>
          <p:cNvPr id="3" name="內容版面配置區 2">
            <a:extLst>
              <a:ext uri="{FF2B5EF4-FFF2-40B4-BE49-F238E27FC236}">
                <a16:creationId xmlns:a16="http://schemas.microsoft.com/office/drawing/2014/main" id="{2BADA24A-5EEC-A9FF-F57B-DCAB077C42FD}"/>
              </a:ext>
            </a:extLst>
          </p:cNvPr>
          <p:cNvSpPr>
            <a:spLocks noGrp="1"/>
          </p:cNvSpPr>
          <p:nvPr>
            <p:ph sz="half" idx="1"/>
          </p:nvPr>
        </p:nvSpPr>
        <p:spPr/>
        <p:txBody>
          <a:bodyPr>
            <a:normAutofit fontScale="92500" lnSpcReduction="20000"/>
          </a:bodyPr>
          <a:lstStyle/>
          <a:p>
            <a:r>
              <a:rPr lang="en-US" altLang="zh-TW" dirty="0"/>
              <a:t>Al has the potential to increase productivity and generate income and opportunity.</a:t>
            </a:r>
          </a:p>
          <a:p>
            <a:r>
              <a:rPr lang="en-US" altLang="zh-TW" dirty="0"/>
              <a:t>Shared by all, these benefits could create a more equal world, but if concentrated in the hands of the wealthy and powerful, the gulf between rich and poor will widen.</a:t>
            </a:r>
          </a:p>
          <a:p>
            <a:r>
              <a:rPr lang="en-US" altLang="zh-TW" dirty="0"/>
              <a:t>Bias in design, data, and how and where Als are used can exacerbate social divides, increase inequality, and lead to hazardous and discriminatory applications.</a:t>
            </a:r>
          </a:p>
        </p:txBody>
      </p:sp>
      <p:pic>
        <p:nvPicPr>
          <p:cNvPr id="6" name="內容版面配置區 5">
            <a:extLst>
              <a:ext uri="{FF2B5EF4-FFF2-40B4-BE49-F238E27FC236}">
                <a16:creationId xmlns:a16="http://schemas.microsoft.com/office/drawing/2014/main" id="{AB87F21E-700F-BA6C-764C-FA1DD5ED12E9}"/>
              </a:ext>
            </a:extLst>
          </p:cNvPr>
          <p:cNvPicPr>
            <a:picLocks noGrp="1" noChangeAspect="1"/>
          </p:cNvPicPr>
          <p:nvPr>
            <p:ph sz="half" idx="2"/>
          </p:nvPr>
        </p:nvPicPr>
        <p:blipFill>
          <a:blip r:embed="rId2"/>
          <a:stretch>
            <a:fillRect/>
          </a:stretch>
        </p:blipFill>
        <p:spPr>
          <a:xfrm>
            <a:off x="6600699" y="1825625"/>
            <a:ext cx="4324601" cy="4351338"/>
          </a:xfrm>
        </p:spPr>
      </p:pic>
    </p:spTree>
    <p:extLst>
      <p:ext uri="{BB962C8B-B14F-4D97-AF65-F5344CB8AC3E}">
        <p14:creationId xmlns:p14="http://schemas.microsoft.com/office/powerpoint/2010/main" val="349926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0537FDC-110D-31A0-E176-CCE41F4505A8}"/>
              </a:ext>
            </a:extLst>
          </p:cNvPr>
          <p:cNvSpPr>
            <a:spLocks noGrp="1"/>
          </p:cNvSpPr>
          <p:nvPr>
            <p:ph type="title"/>
          </p:nvPr>
        </p:nvSpPr>
        <p:spPr/>
        <p:txBody>
          <a:bodyPr/>
          <a:lstStyle/>
          <a:p>
            <a:r>
              <a:rPr lang="en-US" altLang="zh-TW" dirty="0"/>
              <a:t>AN ECHO CHAMBER - FILTER BUBBLES</a:t>
            </a:r>
            <a:endParaRPr lang="zh-TW" altLang="en-US" dirty="0"/>
          </a:p>
        </p:txBody>
      </p:sp>
      <p:sp>
        <p:nvSpPr>
          <p:cNvPr id="3" name="內容版面配置區 2">
            <a:extLst>
              <a:ext uri="{FF2B5EF4-FFF2-40B4-BE49-F238E27FC236}">
                <a16:creationId xmlns:a16="http://schemas.microsoft.com/office/drawing/2014/main" id="{ED71EAFD-5A19-DE5C-B8E4-6EFF91C029DE}"/>
              </a:ext>
            </a:extLst>
          </p:cNvPr>
          <p:cNvSpPr>
            <a:spLocks noGrp="1"/>
          </p:cNvSpPr>
          <p:nvPr>
            <p:ph sz="half" idx="1"/>
          </p:nvPr>
        </p:nvSpPr>
        <p:spPr/>
        <p:txBody>
          <a:bodyPr>
            <a:normAutofit fontScale="92500" lnSpcReduction="20000"/>
          </a:bodyPr>
          <a:lstStyle/>
          <a:p>
            <a:r>
              <a:rPr lang="en-US" altLang="zh-TW" dirty="0"/>
              <a:t>Al algorithms are increasingly used to curate the content people see online—for example, on social media.</a:t>
            </a:r>
          </a:p>
          <a:p>
            <a:r>
              <a:rPr lang="en-US" altLang="zh-TW" dirty="0"/>
              <a:t>An unintended consequence of this has been the creation of "filter bubbles," whereby people are shown only content that tallies with or amplifies their own opinions, while alternative views get filtered out.</a:t>
            </a:r>
          </a:p>
          <a:p>
            <a:r>
              <a:rPr lang="en-US" altLang="zh-TW" dirty="0"/>
              <a:t>This occurs due to "recommendation algorithms."</a:t>
            </a:r>
            <a:endParaRPr lang="zh-TW" altLang="en-US" dirty="0"/>
          </a:p>
        </p:txBody>
      </p:sp>
      <p:pic>
        <p:nvPicPr>
          <p:cNvPr id="6" name="內容版面配置區 5">
            <a:extLst>
              <a:ext uri="{FF2B5EF4-FFF2-40B4-BE49-F238E27FC236}">
                <a16:creationId xmlns:a16="http://schemas.microsoft.com/office/drawing/2014/main" id="{A20CAB17-0BEE-F3A8-803C-6DDEA535040D}"/>
              </a:ext>
            </a:extLst>
          </p:cNvPr>
          <p:cNvPicPr>
            <a:picLocks noGrp="1" noChangeAspect="1"/>
          </p:cNvPicPr>
          <p:nvPr>
            <p:ph sz="half" idx="2"/>
          </p:nvPr>
        </p:nvPicPr>
        <p:blipFill>
          <a:blip r:embed="rId2"/>
          <a:stretch>
            <a:fillRect/>
          </a:stretch>
        </p:blipFill>
        <p:spPr>
          <a:xfrm>
            <a:off x="6940877" y="1825625"/>
            <a:ext cx="3644246" cy="4351338"/>
          </a:xfrm>
        </p:spPr>
      </p:pic>
    </p:spTree>
    <p:extLst>
      <p:ext uri="{BB962C8B-B14F-4D97-AF65-F5344CB8AC3E}">
        <p14:creationId xmlns:p14="http://schemas.microsoft.com/office/powerpoint/2010/main" val="559416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E2CA69A-56A6-D32E-B181-C0C92B9336D5}"/>
              </a:ext>
            </a:extLst>
          </p:cNvPr>
          <p:cNvSpPr>
            <a:spLocks noGrp="1"/>
          </p:cNvSpPr>
          <p:nvPr>
            <p:ph type="title"/>
          </p:nvPr>
        </p:nvSpPr>
        <p:spPr/>
        <p:txBody>
          <a:bodyPr/>
          <a:lstStyle/>
          <a:p>
            <a:r>
              <a:rPr lang="en-US" altLang="zh-TW" dirty="0"/>
              <a:t>THE LIMIT OF CONTROL - AI AUTONOMY</a:t>
            </a:r>
            <a:endParaRPr lang="zh-TW" altLang="en-US" dirty="0"/>
          </a:p>
        </p:txBody>
      </p:sp>
      <p:sp>
        <p:nvSpPr>
          <p:cNvPr id="3" name="內容版面配置區 2">
            <a:extLst>
              <a:ext uri="{FF2B5EF4-FFF2-40B4-BE49-F238E27FC236}">
                <a16:creationId xmlns:a16="http://schemas.microsoft.com/office/drawing/2014/main" id="{681341BE-DED7-BE6C-864D-963F515A2189}"/>
              </a:ext>
            </a:extLst>
          </p:cNvPr>
          <p:cNvSpPr>
            <a:spLocks noGrp="1"/>
          </p:cNvSpPr>
          <p:nvPr>
            <p:ph sz="half" idx="1"/>
          </p:nvPr>
        </p:nvSpPr>
        <p:spPr/>
        <p:txBody>
          <a:bodyPr>
            <a:normAutofit fontScale="85000" lnSpcReduction="20000"/>
          </a:bodyPr>
          <a:lstStyle/>
          <a:p>
            <a:r>
              <a:rPr lang="en-US" altLang="zh-TW" dirty="0"/>
              <a:t>If an Al is to maximize its usefulness, it will need to be autonomous to an extent—that is, capable of independent decision-making.</a:t>
            </a:r>
          </a:p>
          <a:p>
            <a:r>
              <a:rPr lang="en-US" altLang="zh-TW" dirty="0"/>
              <a:t>However, the more autonomous and powerful an Al becomes, the harder it will be to control.</a:t>
            </a:r>
          </a:p>
          <a:p>
            <a:r>
              <a:rPr lang="en-US" altLang="zh-TW" dirty="0"/>
              <a:t>A fully autonomous Al might be able to ignore or contradict the instructions of its controllers, and even take active steps to maintain its independence.</a:t>
            </a:r>
          </a:p>
          <a:p>
            <a:r>
              <a:rPr lang="en-US" altLang="zh-TW" dirty="0"/>
              <a:t>Once an Al is beyond human influence and restraint, its behavior would be unpredictable.</a:t>
            </a:r>
            <a:endParaRPr lang="zh-TW" altLang="en-US" dirty="0"/>
          </a:p>
        </p:txBody>
      </p:sp>
      <p:pic>
        <p:nvPicPr>
          <p:cNvPr id="6" name="內容版面配置區 5">
            <a:extLst>
              <a:ext uri="{FF2B5EF4-FFF2-40B4-BE49-F238E27FC236}">
                <a16:creationId xmlns:a16="http://schemas.microsoft.com/office/drawing/2014/main" id="{6CB7BA78-E797-3786-919C-63B2E1023B9E}"/>
              </a:ext>
            </a:extLst>
          </p:cNvPr>
          <p:cNvPicPr>
            <a:picLocks noGrp="1" noChangeAspect="1"/>
          </p:cNvPicPr>
          <p:nvPr>
            <p:ph sz="half" idx="2"/>
          </p:nvPr>
        </p:nvPicPr>
        <p:blipFill>
          <a:blip r:embed="rId2"/>
          <a:stretch>
            <a:fillRect/>
          </a:stretch>
        </p:blipFill>
        <p:spPr>
          <a:xfrm>
            <a:off x="7897454" y="1825625"/>
            <a:ext cx="1731092" cy="4351338"/>
          </a:xfrm>
        </p:spPr>
      </p:pic>
    </p:spTree>
    <p:extLst>
      <p:ext uri="{BB962C8B-B14F-4D97-AF65-F5344CB8AC3E}">
        <p14:creationId xmlns:p14="http://schemas.microsoft.com/office/powerpoint/2010/main" val="123100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10EE207-6DE4-D2BB-5CC1-D4B923F8E1ED}"/>
              </a:ext>
            </a:extLst>
          </p:cNvPr>
          <p:cNvSpPr>
            <a:spLocks noGrp="1"/>
          </p:cNvSpPr>
          <p:nvPr>
            <p:ph type="title"/>
          </p:nvPr>
        </p:nvSpPr>
        <p:spPr/>
        <p:txBody>
          <a:bodyPr/>
          <a:lstStyle/>
          <a:p>
            <a:r>
              <a:rPr lang="en-US" altLang="zh-TW" dirty="0"/>
              <a:t>RIGHT VS. WRONG - ETHICAL DESIGN</a:t>
            </a:r>
            <a:endParaRPr lang="zh-TW" altLang="en-US" dirty="0"/>
          </a:p>
        </p:txBody>
      </p:sp>
      <p:sp>
        <p:nvSpPr>
          <p:cNvPr id="3" name="內容版面配置區 2">
            <a:extLst>
              <a:ext uri="{FF2B5EF4-FFF2-40B4-BE49-F238E27FC236}">
                <a16:creationId xmlns:a16="http://schemas.microsoft.com/office/drawing/2014/main" id="{5A96DCC7-2EA7-0C65-0F5A-66760DF084BC}"/>
              </a:ext>
            </a:extLst>
          </p:cNvPr>
          <p:cNvSpPr>
            <a:spLocks noGrp="1"/>
          </p:cNvSpPr>
          <p:nvPr>
            <p:ph sz="half" idx="1"/>
          </p:nvPr>
        </p:nvSpPr>
        <p:spPr/>
        <p:txBody>
          <a:bodyPr>
            <a:normAutofit/>
          </a:bodyPr>
          <a:lstStyle/>
          <a:p>
            <a:r>
              <a:rPr lang="en-US" altLang="zh-TW" dirty="0"/>
              <a:t>As Als become ever more intelligent, the question of how to ensure that they behave ethically becomes increasingly important.</a:t>
            </a:r>
          </a:p>
          <a:p>
            <a:r>
              <a:rPr lang="en-US" altLang="zh-TW" dirty="0"/>
              <a:t>The only way to ensure that Als think ethically is to program them with ethical principles.</a:t>
            </a:r>
            <a:endParaRPr lang="zh-TW" altLang="en-US" dirty="0"/>
          </a:p>
        </p:txBody>
      </p:sp>
      <p:pic>
        <p:nvPicPr>
          <p:cNvPr id="6" name="內容版面配置區 5">
            <a:extLst>
              <a:ext uri="{FF2B5EF4-FFF2-40B4-BE49-F238E27FC236}">
                <a16:creationId xmlns:a16="http://schemas.microsoft.com/office/drawing/2014/main" id="{C5F10D72-18DD-587A-3802-3DC59578763C}"/>
              </a:ext>
            </a:extLst>
          </p:cNvPr>
          <p:cNvPicPr>
            <a:picLocks noGrp="1" noChangeAspect="1"/>
          </p:cNvPicPr>
          <p:nvPr>
            <p:ph sz="half" idx="2"/>
          </p:nvPr>
        </p:nvPicPr>
        <p:blipFill>
          <a:blip r:embed="rId2"/>
          <a:stretch>
            <a:fillRect/>
          </a:stretch>
        </p:blipFill>
        <p:spPr>
          <a:xfrm>
            <a:off x="6172200" y="1880453"/>
            <a:ext cx="5181600" cy="4241682"/>
          </a:xfrm>
        </p:spPr>
      </p:pic>
    </p:spTree>
    <p:extLst>
      <p:ext uri="{BB962C8B-B14F-4D97-AF65-F5344CB8AC3E}">
        <p14:creationId xmlns:p14="http://schemas.microsoft.com/office/powerpoint/2010/main" val="2885504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733D6D2-A9D2-E57E-C6D2-4E556DCCDD19}"/>
              </a:ext>
            </a:extLst>
          </p:cNvPr>
          <p:cNvSpPr>
            <a:spLocks noGrp="1"/>
          </p:cNvSpPr>
          <p:nvPr>
            <p:ph type="title"/>
          </p:nvPr>
        </p:nvSpPr>
        <p:spPr/>
        <p:txBody>
          <a:bodyPr/>
          <a:lstStyle/>
          <a:p>
            <a:r>
              <a:rPr lang="en-US" altLang="zh-TW" dirty="0"/>
              <a:t>BUILT-IN ETHICS - ASIMOV'S THREE LAWS</a:t>
            </a:r>
            <a:endParaRPr lang="zh-TW" altLang="en-US" dirty="0"/>
          </a:p>
        </p:txBody>
      </p:sp>
      <p:sp>
        <p:nvSpPr>
          <p:cNvPr id="3" name="內容版面配置區 2">
            <a:extLst>
              <a:ext uri="{FF2B5EF4-FFF2-40B4-BE49-F238E27FC236}">
                <a16:creationId xmlns:a16="http://schemas.microsoft.com/office/drawing/2014/main" id="{84E57153-4525-85F2-9CF0-4F1A4E9AA83C}"/>
              </a:ext>
            </a:extLst>
          </p:cNvPr>
          <p:cNvSpPr>
            <a:spLocks noGrp="1"/>
          </p:cNvSpPr>
          <p:nvPr>
            <p:ph sz="half" idx="1"/>
          </p:nvPr>
        </p:nvSpPr>
        <p:spPr/>
        <p:txBody>
          <a:bodyPr>
            <a:normAutofit fontScale="92500" lnSpcReduction="20000"/>
          </a:bodyPr>
          <a:lstStyle/>
          <a:p>
            <a:r>
              <a:rPr lang="en-US" altLang="zh-TW" dirty="0"/>
              <a:t>One way of ensuring that Als behave ethically is to program them with specific ethical rules or laws—a process known as "terminal value loading.“</a:t>
            </a:r>
          </a:p>
          <a:p>
            <a:r>
              <a:rPr lang="en-US" altLang="zh-TW" dirty="0"/>
              <a:t>The classic illustration of this can be</a:t>
            </a:r>
            <a:r>
              <a:rPr lang="zh-TW" altLang="en-US" dirty="0"/>
              <a:t> </a:t>
            </a:r>
            <a:r>
              <a:rPr lang="en-US" altLang="zh-TW" dirty="0"/>
              <a:t>found in the science fiction stories of Isaac Asimov (1920-92), who</a:t>
            </a:r>
            <a:r>
              <a:rPr lang="zh-TW" altLang="en-US" dirty="0"/>
              <a:t> </a:t>
            </a:r>
            <a:r>
              <a:rPr lang="en-US" altLang="zh-TW" dirty="0"/>
              <a:t>formulated what he called the "three laws of robotics".</a:t>
            </a:r>
          </a:p>
          <a:p>
            <a:r>
              <a:rPr lang="en-US" altLang="zh-TW" dirty="0"/>
              <a:t>An Al may be instructed not to harm a human being,</a:t>
            </a:r>
            <a:r>
              <a:rPr lang="zh-TW" altLang="en-US" dirty="0"/>
              <a:t> </a:t>
            </a:r>
            <a:r>
              <a:rPr lang="en-US" altLang="zh-TW" dirty="0"/>
              <a:t>but doing so may be the only way of saving a person's life.</a:t>
            </a:r>
            <a:endParaRPr lang="zh-TW" altLang="en-US" dirty="0"/>
          </a:p>
        </p:txBody>
      </p:sp>
      <p:pic>
        <p:nvPicPr>
          <p:cNvPr id="6" name="內容版面配置區 5">
            <a:extLst>
              <a:ext uri="{FF2B5EF4-FFF2-40B4-BE49-F238E27FC236}">
                <a16:creationId xmlns:a16="http://schemas.microsoft.com/office/drawing/2014/main" id="{D9B2C111-BCC8-51CD-E202-0C483762D354}"/>
              </a:ext>
            </a:extLst>
          </p:cNvPr>
          <p:cNvPicPr>
            <a:picLocks noGrp="1" noChangeAspect="1"/>
          </p:cNvPicPr>
          <p:nvPr>
            <p:ph sz="half" idx="2"/>
          </p:nvPr>
        </p:nvPicPr>
        <p:blipFill>
          <a:blip r:embed="rId2"/>
          <a:stretch>
            <a:fillRect/>
          </a:stretch>
        </p:blipFill>
        <p:spPr>
          <a:xfrm>
            <a:off x="7007918" y="1825625"/>
            <a:ext cx="3510163" cy="4351338"/>
          </a:xfrm>
        </p:spPr>
      </p:pic>
    </p:spTree>
    <p:extLst>
      <p:ext uri="{BB962C8B-B14F-4D97-AF65-F5344CB8AC3E}">
        <p14:creationId xmlns:p14="http://schemas.microsoft.com/office/powerpoint/2010/main" val="3737808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AC1D1C0-0B20-90CA-A236-9DF219061FC6}"/>
              </a:ext>
            </a:extLst>
          </p:cNvPr>
          <p:cNvSpPr>
            <a:spLocks noGrp="1"/>
          </p:cNvSpPr>
          <p:nvPr>
            <p:ph type="title"/>
          </p:nvPr>
        </p:nvSpPr>
        <p:spPr/>
        <p:txBody>
          <a:bodyPr/>
          <a:lstStyle/>
          <a:p>
            <a:r>
              <a:rPr lang="en-US" altLang="zh-TW" dirty="0"/>
              <a:t>WHO IS TO BLAME? - Al AND LIABILITY</a:t>
            </a:r>
            <a:endParaRPr lang="zh-TW" altLang="en-US" dirty="0"/>
          </a:p>
        </p:txBody>
      </p:sp>
      <p:sp>
        <p:nvSpPr>
          <p:cNvPr id="3" name="內容版面配置區 2">
            <a:extLst>
              <a:ext uri="{FF2B5EF4-FFF2-40B4-BE49-F238E27FC236}">
                <a16:creationId xmlns:a16="http://schemas.microsoft.com/office/drawing/2014/main" id="{02038B68-2205-D8A0-C5A3-915ACE9EFFF7}"/>
              </a:ext>
            </a:extLst>
          </p:cNvPr>
          <p:cNvSpPr>
            <a:spLocks noGrp="1"/>
          </p:cNvSpPr>
          <p:nvPr>
            <p:ph sz="half" idx="1"/>
          </p:nvPr>
        </p:nvSpPr>
        <p:spPr/>
        <p:txBody>
          <a:bodyPr>
            <a:normAutofit lnSpcReduction="10000"/>
          </a:bodyPr>
          <a:lstStyle/>
          <a:p>
            <a:r>
              <a:rPr lang="en-US" altLang="zh-TW" dirty="0"/>
              <a:t>Some researchers argue that, one day, Als will</a:t>
            </a:r>
            <a:r>
              <a:rPr lang="zh-TW" altLang="en-US" dirty="0"/>
              <a:t> </a:t>
            </a:r>
            <a:r>
              <a:rPr lang="en-US" altLang="zh-TW" dirty="0"/>
              <a:t>not only be as intelligent as human beings, they</a:t>
            </a:r>
            <a:r>
              <a:rPr lang="zh-TW" altLang="en-US" dirty="0"/>
              <a:t> </a:t>
            </a:r>
            <a:r>
              <a:rPr lang="en-US" altLang="zh-TW" dirty="0"/>
              <a:t>will also have humanlike personalities, and so</a:t>
            </a:r>
            <a:r>
              <a:rPr lang="zh-TW" altLang="en-US" dirty="0"/>
              <a:t> </a:t>
            </a:r>
            <a:r>
              <a:rPr lang="en-US" altLang="zh-TW" dirty="0"/>
              <a:t>should be granted human rights.</a:t>
            </a:r>
          </a:p>
          <a:p>
            <a:r>
              <a:rPr lang="en-US" altLang="zh-TW" dirty="0"/>
              <a:t>If an Al is given such rights, lawmakers would have to decide where to draw the line between holding the Al or its makers responsible for its actions.</a:t>
            </a:r>
          </a:p>
        </p:txBody>
      </p:sp>
      <p:pic>
        <p:nvPicPr>
          <p:cNvPr id="6" name="內容版面配置區 5">
            <a:extLst>
              <a:ext uri="{FF2B5EF4-FFF2-40B4-BE49-F238E27FC236}">
                <a16:creationId xmlns:a16="http://schemas.microsoft.com/office/drawing/2014/main" id="{D85D5A21-0D36-60BE-9E8E-B54F66D493F9}"/>
              </a:ext>
            </a:extLst>
          </p:cNvPr>
          <p:cNvPicPr>
            <a:picLocks noGrp="1" noChangeAspect="1"/>
          </p:cNvPicPr>
          <p:nvPr>
            <p:ph sz="half" idx="2"/>
          </p:nvPr>
        </p:nvPicPr>
        <p:blipFill>
          <a:blip r:embed="rId2"/>
          <a:stretch>
            <a:fillRect/>
          </a:stretch>
        </p:blipFill>
        <p:spPr>
          <a:xfrm>
            <a:off x="6719602" y="2372291"/>
            <a:ext cx="4086795" cy="3258005"/>
          </a:xfrm>
        </p:spPr>
      </p:pic>
    </p:spTree>
    <p:extLst>
      <p:ext uri="{BB962C8B-B14F-4D97-AF65-F5344CB8AC3E}">
        <p14:creationId xmlns:p14="http://schemas.microsoft.com/office/powerpoint/2010/main" val="2519248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32B449D-BB7A-0D1D-0ACF-C2696E56EA28}"/>
              </a:ext>
            </a:extLst>
          </p:cNvPr>
          <p:cNvSpPr>
            <a:spLocks noGrp="1"/>
          </p:cNvSpPr>
          <p:nvPr>
            <p:ph type="title"/>
          </p:nvPr>
        </p:nvSpPr>
        <p:spPr/>
        <p:txBody>
          <a:bodyPr/>
          <a:lstStyle/>
          <a:p>
            <a:r>
              <a:rPr lang="en-US" altLang="zh-TW" dirty="0"/>
              <a:t>WHAT SHOULD WE ALLOW? - Al AND REGULATION</a:t>
            </a:r>
            <a:endParaRPr lang="zh-TW" altLang="en-US" dirty="0"/>
          </a:p>
        </p:txBody>
      </p:sp>
      <p:sp>
        <p:nvSpPr>
          <p:cNvPr id="3" name="內容版面配置區 2">
            <a:extLst>
              <a:ext uri="{FF2B5EF4-FFF2-40B4-BE49-F238E27FC236}">
                <a16:creationId xmlns:a16="http://schemas.microsoft.com/office/drawing/2014/main" id="{7167C549-8BC3-71C3-5E09-EFB8BB6873E6}"/>
              </a:ext>
            </a:extLst>
          </p:cNvPr>
          <p:cNvSpPr>
            <a:spLocks noGrp="1"/>
          </p:cNvSpPr>
          <p:nvPr>
            <p:ph sz="half" idx="1"/>
          </p:nvPr>
        </p:nvSpPr>
        <p:spPr/>
        <p:txBody>
          <a:bodyPr>
            <a:normAutofit fontScale="92500"/>
          </a:bodyPr>
          <a:lstStyle/>
          <a:p>
            <a:r>
              <a:rPr lang="en-US" altLang="zh-TW" dirty="0"/>
              <a:t>Concerns about the dangers that Als may pose in the future have fueled calls for Al research to be regulated.</a:t>
            </a:r>
          </a:p>
          <a:p>
            <a:r>
              <a:rPr lang="en-US" altLang="zh-TW" dirty="0"/>
              <a:t>However, many scientists argue that regulating research will stifle innovation, and give unregulated countries a dangerous advantage.</a:t>
            </a:r>
          </a:p>
          <a:p>
            <a:r>
              <a:rPr lang="en-US" altLang="zh-TW" dirty="0"/>
              <a:t>A compromise, proposed by European regulators, is to scale regulation according to risk</a:t>
            </a:r>
            <a:endParaRPr lang="zh-TW" altLang="en-US" dirty="0"/>
          </a:p>
        </p:txBody>
      </p:sp>
      <p:pic>
        <p:nvPicPr>
          <p:cNvPr id="6" name="內容版面配置區 5">
            <a:extLst>
              <a:ext uri="{FF2B5EF4-FFF2-40B4-BE49-F238E27FC236}">
                <a16:creationId xmlns:a16="http://schemas.microsoft.com/office/drawing/2014/main" id="{43FB2D91-8D1C-73C2-7542-F9913C909240}"/>
              </a:ext>
            </a:extLst>
          </p:cNvPr>
          <p:cNvPicPr>
            <a:picLocks noGrp="1" noChangeAspect="1"/>
          </p:cNvPicPr>
          <p:nvPr>
            <p:ph sz="half" idx="2"/>
          </p:nvPr>
        </p:nvPicPr>
        <p:blipFill>
          <a:blip r:embed="rId2"/>
          <a:stretch>
            <a:fillRect/>
          </a:stretch>
        </p:blipFill>
        <p:spPr>
          <a:xfrm>
            <a:off x="6522437" y="1825625"/>
            <a:ext cx="4481126" cy="4351338"/>
          </a:xfrm>
        </p:spPr>
      </p:pic>
    </p:spTree>
    <p:extLst>
      <p:ext uri="{BB962C8B-B14F-4D97-AF65-F5344CB8AC3E}">
        <p14:creationId xmlns:p14="http://schemas.microsoft.com/office/powerpoint/2010/main" val="99979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40D297-DF3E-A321-CDCF-D6757F2ADB5A}"/>
              </a:ext>
            </a:extLst>
          </p:cNvPr>
          <p:cNvSpPr>
            <a:spLocks noGrp="1"/>
          </p:cNvSpPr>
          <p:nvPr>
            <p:ph type="title"/>
          </p:nvPr>
        </p:nvSpPr>
        <p:spPr/>
        <p:txBody>
          <a:bodyPr/>
          <a:lstStyle/>
          <a:p>
            <a:r>
              <a:rPr lang="en-US" altLang="zh-TW" dirty="0"/>
              <a:t>EXISTENTIAL RISKS - AN AI DYSTOPIA</a:t>
            </a:r>
            <a:endParaRPr lang="zh-TW" altLang="en-US" dirty="0"/>
          </a:p>
        </p:txBody>
      </p:sp>
      <p:sp>
        <p:nvSpPr>
          <p:cNvPr id="3" name="內容版面配置區 2">
            <a:extLst>
              <a:ext uri="{FF2B5EF4-FFF2-40B4-BE49-F238E27FC236}">
                <a16:creationId xmlns:a16="http://schemas.microsoft.com/office/drawing/2014/main" id="{D46F1464-D72B-3D47-A474-B21AC106F3D1}"/>
              </a:ext>
            </a:extLst>
          </p:cNvPr>
          <p:cNvSpPr>
            <a:spLocks noGrp="1"/>
          </p:cNvSpPr>
          <p:nvPr>
            <p:ph sz="half" idx="1"/>
          </p:nvPr>
        </p:nvSpPr>
        <p:spPr/>
        <p:txBody>
          <a:bodyPr>
            <a:normAutofit fontScale="70000" lnSpcReduction="20000"/>
          </a:bodyPr>
          <a:lstStyle/>
          <a:p>
            <a:r>
              <a:rPr lang="en-US" altLang="zh-TW" dirty="0"/>
              <a:t>One possible threat posed by Al is known as the "alignment problem," whereby the goals and values of an Al do not align with those of humanity.</a:t>
            </a:r>
          </a:p>
          <a:p>
            <a:r>
              <a:rPr lang="en-US" altLang="zh-TW" dirty="0"/>
              <a:t>Named after a scene in the Disney cartoon Fantasia, in which a sorcerer's apprentice makes a broom multiply uncontrollably, "Sorcerer's Apprentice Syndrome" neatly illustrates the problem in the form of a thought experiment.</a:t>
            </a:r>
          </a:p>
          <a:p>
            <a:r>
              <a:rPr lang="en-US" altLang="zh-TW" dirty="0"/>
              <a:t>An Al is given the task of optimizing the production of paperclips, but believes that its job is only done when it has converted the entire planet into paperclips.</a:t>
            </a:r>
          </a:p>
          <a:p>
            <a:r>
              <a:rPr lang="en-US" altLang="zh-TW" dirty="0"/>
              <a:t>It does so because it does not realize that it must prioritize human life over paperclip production.</a:t>
            </a:r>
            <a:endParaRPr lang="zh-TW" altLang="en-US" dirty="0"/>
          </a:p>
        </p:txBody>
      </p:sp>
      <p:pic>
        <p:nvPicPr>
          <p:cNvPr id="6" name="內容版面配置區 5">
            <a:extLst>
              <a:ext uri="{FF2B5EF4-FFF2-40B4-BE49-F238E27FC236}">
                <a16:creationId xmlns:a16="http://schemas.microsoft.com/office/drawing/2014/main" id="{9E601D14-2CFA-DDD5-0DE3-ABFFC363860A}"/>
              </a:ext>
            </a:extLst>
          </p:cNvPr>
          <p:cNvPicPr>
            <a:picLocks noGrp="1" noChangeAspect="1"/>
          </p:cNvPicPr>
          <p:nvPr>
            <p:ph sz="half" idx="2"/>
          </p:nvPr>
        </p:nvPicPr>
        <p:blipFill>
          <a:blip r:embed="rId2"/>
          <a:stretch>
            <a:fillRect/>
          </a:stretch>
        </p:blipFill>
        <p:spPr>
          <a:xfrm>
            <a:off x="6172200" y="2021333"/>
            <a:ext cx="5181600" cy="3959921"/>
          </a:xfrm>
        </p:spPr>
      </p:pic>
    </p:spTree>
    <p:extLst>
      <p:ext uri="{BB962C8B-B14F-4D97-AF65-F5344CB8AC3E}">
        <p14:creationId xmlns:p14="http://schemas.microsoft.com/office/powerpoint/2010/main" val="2352246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3C82F7-2C22-9149-B140-D1F718EA0684}"/>
              </a:ext>
            </a:extLst>
          </p:cNvPr>
          <p:cNvSpPr>
            <a:spLocks noGrp="1"/>
          </p:cNvSpPr>
          <p:nvPr>
            <p:ph type="title"/>
          </p:nvPr>
        </p:nvSpPr>
        <p:spPr/>
        <p:txBody>
          <a:bodyPr/>
          <a:lstStyle/>
          <a:p>
            <a:r>
              <a:rPr lang="en-US" altLang="zh-TW" dirty="0"/>
              <a:t>UNLIMITED REWARDS - AN Al UTOPIA</a:t>
            </a:r>
            <a:endParaRPr lang="zh-TW" altLang="en-US" dirty="0"/>
          </a:p>
        </p:txBody>
      </p:sp>
      <p:sp>
        <p:nvSpPr>
          <p:cNvPr id="3" name="內容版面配置區 2">
            <a:extLst>
              <a:ext uri="{FF2B5EF4-FFF2-40B4-BE49-F238E27FC236}">
                <a16:creationId xmlns:a16="http://schemas.microsoft.com/office/drawing/2014/main" id="{A206C9CD-17CC-DADA-C73D-115992341FB6}"/>
              </a:ext>
            </a:extLst>
          </p:cNvPr>
          <p:cNvSpPr>
            <a:spLocks noGrp="1"/>
          </p:cNvSpPr>
          <p:nvPr>
            <p:ph sz="half" idx="1"/>
          </p:nvPr>
        </p:nvSpPr>
        <p:spPr/>
        <p:txBody>
          <a:bodyPr>
            <a:normAutofit fontScale="77500" lnSpcReduction="20000"/>
          </a:bodyPr>
          <a:lstStyle/>
          <a:p>
            <a:r>
              <a:rPr lang="en-US" altLang="zh-TW" dirty="0"/>
              <a:t>Many Al researchers believe that Al will usher in a golden age for humanity—a time when machines will generate limitless abundance and prosperity.</a:t>
            </a:r>
          </a:p>
          <a:p>
            <a:r>
              <a:rPr lang="en-US" altLang="zh-TW" dirty="0"/>
              <a:t>They argue that, with more powerful Als doing all the work that humans used to do, people will finally be free to devote their time to leisure activities and to pursuing their personal dreams.</a:t>
            </a:r>
          </a:p>
          <a:p>
            <a:r>
              <a:rPr lang="en-US" altLang="zh-TW" dirty="0"/>
              <a:t>At such a time, they claim, there will be no scarcity of resources, and so no crime, war, or injustice—and Als will be able to help us to solve the world's remaining problems, from disease to climate change.</a:t>
            </a:r>
            <a:endParaRPr lang="zh-TW" altLang="en-US" dirty="0"/>
          </a:p>
        </p:txBody>
      </p:sp>
      <p:pic>
        <p:nvPicPr>
          <p:cNvPr id="6" name="內容版面配置區 5">
            <a:extLst>
              <a:ext uri="{FF2B5EF4-FFF2-40B4-BE49-F238E27FC236}">
                <a16:creationId xmlns:a16="http://schemas.microsoft.com/office/drawing/2014/main" id="{14276F27-D5CF-02F5-84DE-F3B0F830CB12}"/>
              </a:ext>
            </a:extLst>
          </p:cNvPr>
          <p:cNvPicPr>
            <a:picLocks noGrp="1" noChangeAspect="1"/>
          </p:cNvPicPr>
          <p:nvPr>
            <p:ph sz="half" idx="2"/>
          </p:nvPr>
        </p:nvPicPr>
        <p:blipFill>
          <a:blip r:embed="rId2"/>
          <a:stretch>
            <a:fillRect/>
          </a:stretch>
        </p:blipFill>
        <p:spPr>
          <a:xfrm>
            <a:off x="6260791" y="1825625"/>
            <a:ext cx="5004418" cy="4351338"/>
          </a:xfrm>
        </p:spPr>
      </p:pic>
    </p:spTree>
    <p:extLst>
      <p:ext uri="{BB962C8B-B14F-4D97-AF65-F5344CB8AC3E}">
        <p14:creationId xmlns:p14="http://schemas.microsoft.com/office/powerpoint/2010/main" val="454691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5B24689-63EC-D725-0F1E-9F6D1602D22A}"/>
              </a:ext>
            </a:extLst>
          </p:cNvPr>
          <p:cNvSpPr>
            <a:spLocks noGrp="1"/>
          </p:cNvSpPr>
          <p:nvPr>
            <p:ph type="title"/>
          </p:nvPr>
        </p:nvSpPr>
        <p:spPr/>
        <p:txBody>
          <a:bodyPr/>
          <a:lstStyle/>
          <a:p>
            <a:r>
              <a:rPr lang="en-US" altLang="zh-TW" dirty="0"/>
              <a:t>LIVING</a:t>
            </a:r>
            <a:r>
              <a:rPr lang="zh-TW" altLang="en-US" dirty="0"/>
              <a:t> </a:t>
            </a:r>
            <a:r>
              <a:rPr lang="en-US" altLang="zh-TW" dirty="0"/>
              <a:t>WITH</a:t>
            </a:r>
            <a:r>
              <a:rPr lang="zh-TW" altLang="en-US" dirty="0"/>
              <a:t> </a:t>
            </a:r>
            <a:r>
              <a:rPr lang="en-US" altLang="zh-TW" dirty="0"/>
              <a:t>ARTIFICIAL INTELLIGENCE</a:t>
            </a:r>
            <a:endParaRPr lang="zh-TW" altLang="en-US" dirty="0"/>
          </a:p>
        </p:txBody>
      </p:sp>
      <p:sp>
        <p:nvSpPr>
          <p:cNvPr id="3" name="內容版面配置區 2">
            <a:extLst>
              <a:ext uri="{FF2B5EF4-FFF2-40B4-BE49-F238E27FC236}">
                <a16:creationId xmlns:a16="http://schemas.microsoft.com/office/drawing/2014/main" id="{3251E7C0-6A06-B215-E52A-F5B2D90697CD}"/>
              </a:ext>
            </a:extLst>
          </p:cNvPr>
          <p:cNvSpPr>
            <a:spLocks noGrp="1"/>
          </p:cNvSpPr>
          <p:nvPr>
            <p:ph idx="1"/>
          </p:nvPr>
        </p:nvSpPr>
        <p:spPr/>
        <p:txBody>
          <a:bodyPr>
            <a:normAutofit fontScale="92500" lnSpcReduction="20000"/>
          </a:bodyPr>
          <a:lstStyle/>
          <a:p>
            <a:r>
              <a:rPr lang="en-US" altLang="zh-TW" dirty="0"/>
              <a:t>Like the combustion engine and the internet, Al is a general-purpose technology that is changing how we live our lives.</a:t>
            </a:r>
          </a:p>
          <a:p>
            <a:r>
              <a:rPr lang="en-US" altLang="zh-TW" dirty="0"/>
              <a:t>There is no doubt that Al is here to stay. The only question is how do we adapt to it?</a:t>
            </a:r>
          </a:p>
          <a:p>
            <a:r>
              <a:rPr lang="en-US" altLang="zh-TW" dirty="0"/>
              <a:t>Society is already grappling with Al-driven technological unemployment, algorithmic biases that worsen inequality, and an entirely new kind of conflict: cyber warfare. Some researchers even claim that Al is a threat to our species.</a:t>
            </a:r>
          </a:p>
          <a:p>
            <a:r>
              <a:rPr lang="en-US" altLang="zh-TW" dirty="0"/>
              <a:t>However, Als also make life incalculably better for us, particularly in the fields of medicine, finance, and agriculture.</a:t>
            </a:r>
          </a:p>
          <a:p>
            <a:r>
              <a:rPr lang="en-US" altLang="zh-TW" dirty="0"/>
              <a:t>How to ensure that Als are only ever used for good remains an urgent and unresolved subject of debate.</a:t>
            </a:r>
            <a:endParaRPr lang="zh-TW" altLang="en-US" dirty="0">
              <a:solidFill>
                <a:srgbClr val="0070C0"/>
              </a:solidFill>
            </a:endParaRPr>
          </a:p>
        </p:txBody>
      </p:sp>
    </p:spTree>
    <p:extLst>
      <p:ext uri="{BB962C8B-B14F-4D97-AF65-F5344CB8AC3E}">
        <p14:creationId xmlns:p14="http://schemas.microsoft.com/office/powerpoint/2010/main" val="381743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F1FD329-AAAD-6A9C-6DCA-F15A950429AD}"/>
              </a:ext>
            </a:extLst>
          </p:cNvPr>
          <p:cNvSpPr>
            <a:spLocks noGrp="1"/>
          </p:cNvSpPr>
          <p:nvPr>
            <p:ph type="title"/>
          </p:nvPr>
        </p:nvSpPr>
        <p:spPr/>
        <p:txBody>
          <a:bodyPr/>
          <a:lstStyle/>
          <a:p>
            <a:r>
              <a:rPr lang="en-US" altLang="zh-TW" dirty="0"/>
              <a:t>MYTH OR REALITY? - THE TRUTH ABOUT Al</a:t>
            </a:r>
            <a:endParaRPr lang="zh-TW" altLang="en-US" dirty="0"/>
          </a:p>
        </p:txBody>
      </p:sp>
      <p:sp>
        <p:nvSpPr>
          <p:cNvPr id="3" name="內容版面配置區 2">
            <a:extLst>
              <a:ext uri="{FF2B5EF4-FFF2-40B4-BE49-F238E27FC236}">
                <a16:creationId xmlns:a16="http://schemas.microsoft.com/office/drawing/2014/main" id="{1AA953FE-9ADE-3A57-814E-B83A80FDD454}"/>
              </a:ext>
            </a:extLst>
          </p:cNvPr>
          <p:cNvSpPr>
            <a:spLocks noGrp="1"/>
          </p:cNvSpPr>
          <p:nvPr>
            <p:ph sz="half" idx="1"/>
          </p:nvPr>
        </p:nvSpPr>
        <p:spPr/>
        <p:txBody>
          <a:bodyPr>
            <a:normAutofit/>
          </a:bodyPr>
          <a:lstStyle/>
          <a:p>
            <a:r>
              <a:rPr lang="en-US" altLang="zh-TW" dirty="0"/>
              <a:t>Some Al myths evoke fear, predicting killer robots, rogue algorithms, and other existential risks.</a:t>
            </a:r>
          </a:p>
          <a:p>
            <a:r>
              <a:rPr lang="en-US" altLang="zh-TW" dirty="0"/>
              <a:t>In reality, Al applications have, at best, limited and specific abilities, and cannot think for themselves. They are only  capable of what they are programmed to do.</a:t>
            </a:r>
            <a:endParaRPr lang="zh-TW" altLang="en-US" dirty="0"/>
          </a:p>
        </p:txBody>
      </p:sp>
      <p:pic>
        <p:nvPicPr>
          <p:cNvPr id="6" name="內容版面配置區 5">
            <a:extLst>
              <a:ext uri="{FF2B5EF4-FFF2-40B4-BE49-F238E27FC236}">
                <a16:creationId xmlns:a16="http://schemas.microsoft.com/office/drawing/2014/main" id="{E65A5226-06B6-70EF-11E4-4521515B9B97}"/>
              </a:ext>
            </a:extLst>
          </p:cNvPr>
          <p:cNvPicPr>
            <a:picLocks noGrp="1" noChangeAspect="1"/>
          </p:cNvPicPr>
          <p:nvPr>
            <p:ph sz="half" idx="2"/>
          </p:nvPr>
        </p:nvPicPr>
        <p:blipFill>
          <a:blip r:embed="rId2"/>
          <a:stretch>
            <a:fillRect/>
          </a:stretch>
        </p:blipFill>
        <p:spPr>
          <a:xfrm>
            <a:off x="6172200" y="2428439"/>
            <a:ext cx="5181600" cy="3145709"/>
          </a:xfrm>
        </p:spPr>
      </p:pic>
    </p:spTree>
    <p:extLst>
      <p:ext uri="{BB962C8B-B14F-4D97-AF65-F5344CB8AC3E}">
        <p14:creationId xmlns:p14="http://schemas.microsoft.com/office/powerpoint/2010/main" val="2290842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B416118-96B0-F63B-79CA-600F47D43E36}"/>
              </a:ext>
            </a:extLst>
          </p:cNvPr>
          <p:cNvSpPr>
            <a:spLocks noGrp="1"/>
          </p:cNvSpPr>
          <p:nvPr>
            <p:ph type="title"/>
          </p:nvPr>
        </p:nvSpPr>
        <p:spPr/>
        <p:txBody>
          <a:bodyPr/>
          <a:lstStyle/>
          <a:p>
            <a:r>
              <a:rPr lang="en-US" altLang="zh-TW" dirty="0"/>
              <a:t>POWERED BY EXPLOITATION? - INVISIBLE LABOUR</a:t>
            </a:r>
            <a:endParaRPr lang="zh-TW" altLang="en-US" dirty="0"/>
          </a:p>
        </p:txBody>
      </p:sp>
      <p:sp>
        <p:nvSpPr>
          <p:cNvPr id="3" name="內容版面配置區 2">
            <a:extLst>
              <a:ext uri="{FF2B5EF4-FFF2-40B4-BE49-F238E27FC236}">
                <a16:creationId xmlns:a16="http://schemas.microsoft.com/office/drawing/2014/main" id="{96C6E740-E316-B7CE-791F-40F0B0886ED2}"/>
              </a:ext>
            </a:extLst>
          </p:cNvPr>
          <p:cNvSpPr>
            <a:spLocks noGrp="1"/>
          </p:cNvSpPr>
          <p:nvPr>
            <p:ph sz="half" idx="1"/>
          </p:nvPr>
        </p:nvSpPr>
        <p:spPr/>
        <p:txBody>
          <a:bodyPr>
            <a:normAutofit fontScale="77500" lnSpcReduction="20000"/>
          </a:bodyPr>
          <a:lstStyle/>
          <a:p>
            <a:r>
              <a:rPr lang="en-US" altLang="zh-TW" dirty="0"/>
              <a:t>Hidden behind many of today's Als is a vast amount of human </a:t>
            </a:r>
            <a:r>
              <a:rPr lang="en-US" altLang="zh-TW" dirty="0" err="1"/>
              <a:t>labour</a:t>
            </a:r>
            <a:r>
              <a:rPr lang="en-US" altLang="zh-TW" dirty="0"/>
              <a:t>.</a:t>
            </a:r>
          </a:p>
          <a:p>
            <a:r>
              <a:rPr lang="en-US" altLang="zh-TW" dirty="0"/>
              <a:t>Millions of workers are employed to train Als (e.g. to label images or flag abusive content). These workers are often based in countries with poor wages and rights, in contrast to the well-paid engineers leading the projects.</a:t>
            </a:r>
          </a:p>
          <a:p>
            <a:r>
              <a:rPr lang="en-US" altLang="zh-TW" dirty="0"/>
              <a:t>Additionally, generative Al relies on data "scraped“ from the internet - including copyright-protected material such as books and art - without the consent or compensation of the human creators, who could eventually find themselves out-competed by the very Als that are trained on their work.</a:t>
            </a:r>
            <a:endParaRPr lang="zh-TW" altLang="en-US" dirty="0"/>
          </a:p>
        </p:txBody>
      </p:sp>
      <p:pic>
        <p:nvPicPr>
          <p:cNvPr id="6" name="內容版面配置區 5">
            <a:extLst>
              <a:ext uri="{FF2B5EF4-FFF2-40B4-BE49-F238E27FC236}">
                <a16:creationId xmlns:a16="http://schemas.microsoft.com/office/drawing/2014/main" id="{1DD71334-D588-CBDF-62AD-3AC4181C9E6F}"/>
              </a:ext>
            </a:extLst>
          </p:cNvPr>
          <p:cNvPicPr>
            <a:picLocks noGrp="1" noChangeAspect="1"/>
          </p:cNvPicPr>
          <p:nvPr>
            <p:ph sz="half" idx="2"/>
          </p:nvPr>
        </p:nvPicPr>
        <p:blipFill>
          <a:blip r:embed="rId2"/>
          <a:stretch>
            <a:fillRect/>
          </a:stretch>
        </p:blipFill>
        <p:spPr>
          <a:xfrm>
            <a:off x="6172200" y="1877005"/>
            <a:ext cx="5181600" cy="4248578"/>
          </a:xfrm>
        </p:spPr>
      </p:pic>
    </p:spTree>
    <p:extLst>
      <p:ext uri="{BB962C8B-B14F-4D97-AF65-F5344CB8AC3E}">
        <p14:creationId xmlns:p14="http://schemas.microsoft.com/office/powerpoint/2010/main" val="1467910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DFEFFC9-0CCD-6B2A-1539-A7BE16516BAE}"/>
              </a:ext>
            </a:extLst>
          </p:cNvPr>
          <p:cNvSpPr>
            <a:spLocks noGrp="1"/>
          </p:cNvSpPr>
          <p:nvPr>
            <p:ph type="title"/>
          </p:nvPr>
        </p:nvSpPr>
        <p:spPr/>
        <p:txBody>
          <a:bodyPr/>
          <a:lstStyle/>
          <a:p>
            <a:r>
              <a:rPr lang="en-US" altLang="zh-TW" dirty="0"/>
              <a:t>GARBAGE IN, GARBAGE OUT - DATA QUALITY</a:t>
            </a:r>
            <a:endParaRPr lang="zh-TW" altLang="en-US" dirty="0"/>
          </a:p>
        </p:txBody>
      </p:sp>
      <p:sp>
        <p:nvSpPr>
          <p:cNvPr id="3" name="內容版面配置區 2">
            <a:extLst>
              <a:ext uri="{FF2B5EF4-FFF2-40B4-BE49-F238E27FC236}">
                <a16:creationId xmlns:a16="http://schemas.microsoft.com/office/drawing/2014/main" id="{735F3D18-7D98-6505-B120-C51BAA336944}"/>
              </a:ext>
            </a:extLst>
          </p:cNvPr>
          <p:cNvSpPr>
            <a:spLocks noGrp="1"/>
          </p:cNvSpPr>
          <p:nvPr>
            <p:ph sz="half" idx="1"/>
          </p:nvPr>
        </p:nvSpPr>
        <p:spPr/>
        <p:txBody>
          <a:bodyPr>
            <a:normAutofit fontScale="92500" lnSpcReduction="20000"/>
          </a:bodyPr>
          <a:lstStyle/>
          <a:p>
            <a:r>
              <a:rPr lang="en-US" altLang="zh-TW" dirty="0"/>
              <a:t>Machine-learning networks are only as good as the data on which they are trained.</a:t>
            </a:r>
          </a:p>
          <a:p>
            <a:r>
              <a:rPr lang="en-US" altLang="zh-TW" dirty="0"/>
              <a:t>The most common cause of inaccurate results from an Al system is poor-quality training data, which includes input data that is incomplete, poorly labeled, full of errors, or biased.</a:t>
            </a:r>
          </a:p>
          <a:p>
            <a:r>
              <a:rPr lang="en-US" altLang="zh-TW" dirty="0"/>
              <a:t>In the field of computer science, the idea that bad inputs produce bad outputs is informally summarized as "garbage in garbage out," or "GICO.”</a:t>
            </a:r>
            <a:endParaRPr lang="zh-TW" altLang="en-US" dirty="0"/>
          </a:p>
        </p:txBody>
      </p:sp>
      <p:pic>
        <p:nvPicPr>
          <p:cNvPr id="6" name="內容版面配置區 5">
            <a:extLst>
              <a:ext uri="{FF2B5EF4-FFF2-40B4-BE49-F238E27FC236}">
                <a16:creationId xmlns:a16="http://schemas.microsoft.com/office/drawing/2014/main" id="{27A0BFB3-2A43-E119-B131-3D7EC72A90A7}"/>
              </a:ext>
            </a:extLst>
          </p:cNvPr>
          <p:cNvPicPr>
            <a:picLocks noGrp="1" noChangeAspect="1"/>
          </p:cNvPicPr>
          <p:nvPr>
            <p:ph sz="half" idx="2"/>
          </p:nvPr>
        </p:nvPicPr>
        <p:blipFill>
          <a:blip r:embed="rId2"/>
          <a:stretch>
            <a:fillRect/>
          </a:stretch>
        </p:blipFill>
        <p:spPr>
          <a:xfrm>
            <a:off x="6172200" y="2928182"/>
            <a:ext cx="5181600" cy="2146224"/>
          </a:xfrm>
        </p:spPr>
      </p:pic>
    </p:spTree>
    <p:extLst>
      <p:ext uri="{BB962C8B-B14F-4D97-AF65-F5344CB8AC3E}">
        <p14:creationId xmlns:p14="http://schemas.microsoft.com/office/powerpoint/2010/main" val="331753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6A9E74C-5F43-DFD4-D951-5A7E765E7D0E}"/>
              </a:ext>
            </a:extLst>
          </p:cNvPr>
          <p:cNvSpPr>
            <a:spLocks noGrp="1"/>
          </p:cNvSpPr>
          <p:nvPr>
            <p:ph type="title"/>
          </p:nvPr>
        </p:nvSpPr>
        <p:spPr/>
        <p:txBody>
          <a:bodyPr/>
          <a:lstStyle/>
          <a:p>
            <a:r>
              <a:rPr lang="en-US" altLang="zh-TW" dirty="0"/>
              <a:t>PREJUDICED OUTCOMES - HIDDEN BIAS</a:t>
            </a:r>
            <a:endParaRPr lang="zh-TW" altLang="en-US" dirty="0"/>
          </a:p>
        </p:txBody>
      </p:sp>
      <p:sp>
        <p:nvSpPr>
          <p:cNvPr id="3" name="內容版面配置區 2">
            <a:extLst>
              <a:ext uri="{FF2B5EF4-FFF2-40B4-BE49-F238E27FC236}">
                <a16:creationId xmlns:a16="http://schemas.microsoft.com/office/drawing/2014/main" id="{27199C36-FE7B-6F33-CFC6-85DF92D13529}"/>
              </a:ext>
            </a:extLst>
          </p:cNvPr>
          <p:cNvSpPr>
            <a:spLocks noGrp="1"/>
          </p:cNvSpPr>
          <p:nvPr>
            <p:ph sz="half" idx="1"/>
          </p:nvPr>
        </p:nvSpPr>
        <p:spPr/>
        <p:txBody>
          <a:bodyPr>
            <a:normAutofit fontScale="92500" lnSpcReduction="10000"/>
          </a:bodyPr>
          <a:lstStyle/>
          <a:p>
            <a:r>
              <a:rPr lang="en-US" altLang="zh-TW" dirty="0"/>
              <a:t>The term "Al bias" is used to describe Al systems that produce unfair results for particular groups of people.</a:t>
            </a:r>
          </a:p>
          <a:p>
            <a:r>
              <a:rPr lang="en-US" altLang="zh-TW" dirty="0"/>
              <a:t>Al biases often reflect prejudices in society about gender, ethnicity, culture, age, and many others.</a:t>
            </a:r>
          </a:p>
          <a:p>
            <a:r>
              <a:rPr lang="en-US" altLang="zh-TW" dirty="0"/>
              <a:t>Bias usually stems from the programmers themselves, via their algorithms and their interpretations of results, and from the data sets used to train an Al.</a:t>
            </a:r>
          </a:p>
        </p:txBody>
      </p:sp>
      <p:pic>
        <p:nvPicPr>
          <p:cNvPr id="6" name="內容版面配置區 5">
            <a:extLst>
              <a:ext uri="{FF2B5EF4-FFF2-40B4-BE49-F238E27FC236}">
                <a16:creationId xmlns:a16="http://schemas.microsoft.com/office/drawing/2014/main" id="{4DD3619C-40C3-EFA4-5937-AC7D41B21B81}"/>
              </a:ext>
            </a:extLst>
          </p:cNvPr>
          <p:cNvPicPr>
            <a:picLocks noGrp="1" noChangeAspect="1"/>
          </p:cNvPicPr>
          <p:nvPr>
            <p:ph sz="half" idx="2"/>
          </p:nvPr>
        </p:nvPicPr>
        <p:blipFill>
          <a:blip r:embed="rId2"/>
          <a:stretch>
            <a:fillRect/>
          </a:stretch>
        </p:blipFill>
        <p:spPr>
          <a:xfrm>
            <a:off x="6753936" y="1825625"/>
            <a:ext cx="4018127" cy="4351338"/>
          </a:xfrm>
        </p:spPr>
      </p:pic>
    </p:spTree>
    <p:extLst>
      <p:ext uri="{BB962C8B-B14F-4D97-AF65-F5344CB8AC3E}">
        <p14:creationId xmlns:p14="http://schemas.microsoft.com/office/powerpoint/2010/main" val="2057500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D6A257-E6EE-CEDC-7671-26A879AB4DAC}"/>
              </a:ext>
            </a:extLst>
          </p:cNvPr>
          <p:cNvSpPr>
            <a:spLocks noGrp="1"/>
          </p:cNvSpPr>
          <p:nvPr>
            <p:ph type="title"/>
          </p:nvPr>
        </p:nvSpPr>
        <p:spPr/>
        <p:txBody>
          <a:bodyPr/>
          <a:lstStyle/>
          <a:p>
            <a:r>
              <a:rPr lang="en-US" altLang="zh-TW" dirty="0"/>
              <a:t>MAKING ASSUMPTIONS - Al PROFILING</a:t>
            </a:r>
            <a:endParaRPr lang="zh-TW" altLang="en-US" dirty="0"/>
          </a:p>
        </p:txBody>
      </p:sp>
      <p:sp>
        <p:nvSpPr>
          <p:cNvPr id="3" name="內容版面配置區 2">
            <a:extLst>
              <a:ext uri="{FF2B5EF4-FFF2-40B4-BE49-F238E27FC236}">
                <a16:creationId xmlns:a16="http://schemas.microsoft.com/office/drawing/2014/main" id="{43A76FB6-D8AD-C101-0153-83F8F35C2E1E}"/>
              </a:ext>
            </a:extLst>
          </p:cNvPr>
          <p:cNvSpPr>
            <a:spLocks noGrp="1"/>
          </p:cNvSpPr>
          <p:nvPr>
            <p:ph sz="half" idx="1"/>
          </p:nvPr>
        </p:nvSpPr>
        <p:spPr/>
        <p:txBody>
          <a:bodyPr>
            <a:normAutofit fontScale="92500" lnSpcReduction="10000"/>
          </a:bodyPr>
          <a:lstStyle/>
          <a:p>
            <a:r>
              <a:rPr lang="en-US" altLang="zh-TW" dirty="0"/>
              <a:t>Using personal data to try to predict an individual's future desires, opinions, and activities is known as "profiling.“</a:t>
            </a:r>
          </a:p>
          <a:p>
            <a:r>
              <a:rPr lang="en-US" altLang="zh-TW" dirty="0"/>
              <a:t>However, profiling can be problematic, since it can lead to false and even damaging  predictions due to biases built into data sets and algorithms.</a:t>
            </a:r>
          </a:p>
          <a:p>
            <a:r>
              <a:rPr lang="en-US" altLang="zh-TW" dirty="0"/>
              <a:t>In order to root out such biases, it is essential that Al decision-making processes be transparent.</a:t>
            </a:r>
            <a:endParaRPr lang="zh-TW" altLang="en-US" dirty="0"/>
          </a:p>
        </p:txBody>
      </p:sp>
      <p:pic>
        <p:nvPicPr>
          <p:cNvPr id="6" name="內容版面配置區 5">
            <a:extLst>
              <a:ext uri="{FF2B5EF4-FFF2-40B4-BE49-F238E27FC236}">
                <a16:creationId xmlns:a16="http://schemas.microsoft.com/office/drawing/2014/main" id="{A923842A-A4E2-A0ED-E3F1-DB0FB629EAEE}"/>
              </a:ext>
            </a:extLst>
          </p:cNvPr>
          <p:cNvPicPr>
            <a:picLocks noGrp="1" noChangeAspect="1"/>
          </p:cNvPicPr>
          <p:nvPr>
            <p:ph sz="half" idx="2"/>
          </p:nvPr>
        </p:nvPicPr>
        <p:blipFill>
          <a:blip r:embed="rId2"/>
          <a:stretch>
            <a:fillRect/>
          </a:stretch>
        </p:blipFill>
        <p:spPr>
          <a:xfrm>
            <a:off x="6172200" y="2151792"/>
            <a:ext cx="5181600" cy="3699003"/>
          </a:xfrm>
        </p:spPr>
      </p:pic>
    </p:spTree>
    <p:extLst>
      <p:ext uri="{BB962C8B-B14F-4D97-AF65-F5344CB8AC3E}">
        <p14:creationId xmlns:p14="http://schemas.microsoft.com/office/powerpoint/2010/main" val="3042800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A28F014-04E3-9046-05FB-27DE857C939C}"/>
              </a:ext>
            </a:extLst>
          </p:cNvPr>
          <p:cNvSpPr>
            <a:spLocks noGrp="1"/>
          </p:cNvSpPr>
          <p:nvPr>
            <p:ph type="title"/>
          </p:nvPr>
        </p:nvSpPr>
        <p:spPr/>
        <p:txBody>
          <a:bodyPr/>
          <a:lstStyle/>
          <a:p>
            <a:r>
              <a:rPr lang="en-US" altLang="zh-TW" dirty="0"/>
              <a:t>TRANSPARENT PROCESSING - WHITE BOX Al</a:t>
            </a:r>
            <a:endParaRPr lang="zh-TW" altLang="en-US" dirty="0"/>
          </a:p>
        </p:txBody>
      </p:sp>
      <p:sp>
        <p:nvSpPr>
          <p:cNvPr id="3" name="內容版面配置區 2">
            <a:extLst>
              <a:ext uri="{FF2B5EF4-FFF2-40B4-BE49-F238E27FC236}">
                <a16:creationId xmlns:a16="http://schemas.microsoft.com/office/drawing/2014/main" id="{2514A6B6-41B3-5A56-13AB-7138EABA9C4B}"/>
              </a:ext>
            </a:extLst>
          </p:cNvPr>
          <p:cNvSpPr>
            <a:spLocks noGrp="1"/>
          </p:cNvSpPr>
          <p:nvPr>
            <p:ph sz="half" idx="1"/>
          </p:nvPr>
        </p:nvSpPr>
        <p:spPr/>
        <p:txBody>
          <a:bodyPr>
            <a:normAutofit fontScale="85000" lnSpcReduction="20000"/>
          </a:bodyPr>
          <a:lstStyle/>
          <a:p>
            <a:r>
              <a:rPr lang="en-US" altLang="zh-TW" dirty="0"/>
              <a:t>Machine-learning models process data and make predictions using highly complex artificial neural networks . The inner workings of these models are often said to be a "black box" because they are too complicated and abstract for humans to "observe." </a:t>
            </a:r>
          </a:p>
          <a:p>
            <a:r>
              <a:rPr lang="en-US" altLang="zh-TW" dirty="0"/>
              <a:t>An alternative approach, known as "interpretable machine learning," or "white box Al," shines a light into the black box. </a:t>
            </a:r>
          </a:p>
          <a:p>
            <a:r>
              <a:rPr lang="en-US" altLang="zh-TW" dirty="0"/>
              <a:t>White box Als are designed to give not just the result, but a breakdown of the processes they followed to reach it.</a:t>
            </a:r>
            <a:endParaRPr lang="zh-TW" altLang="en-US" dirty="0"/>
          </a:p>
        </p:txBody>
      </p:sp>
      <p:pic>
        <p:nvPicPr>
          <p:cNvPr id="6" name="內容版面配置區 5">
            <a:extLst>
              <a:ext uri="{FF2B5EF4-FFF2-40B4-BE49-F238E27FC236}">
                <a16:creationId xmlns:a16="http://schemas.microsoft.com/office/drawing/2014/main" id="{4D2A64D8-DA2C-577D-998A-9B75A055036F}"/>
              </a:ext>
            </a:extLst>
          </p:cNvPr>
          <p:cNvPicPr>
            <a:picLocks noGrp="1" noChangeAspect="1"/>
          </p:cNvPicPr>
          <p:nvPr>
            <p:ph sz="half" idx="2"/>
          </p:nvPr>
        </p:nvPicPr>
        <p:blipFill>
          <a:blip r:embed="rId2"/>
          <a:stretch>
            <a:fillRect/>
          </a:stretch>
        </p:blipFill>
        <p:spPr>
          <a:xfrm>
            <a:off x="6172200" y="2254097"/>
            <a:ext cx="5181600" cy="3494393"/>
          </a:xfrm>
        </p:spPr>
      </p:pic>
    </p:spTree>
    <p:extLst>
      <p:ext uri="{BB962C8B-B14F-4D97-AF65-F5344CB8AC3E}">
        <p14:creationId xmlns:p14="http://schemas.microsoft.com/office/powerpoint/2010/main" val="3168527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A383A00-1BE1-B1A8-62DD-589A3834A8A1}"/>
              </a:ext>
            </a:extLst>
          </p:cNvPr>
          <p:cNvSpPr>
            <a:spLocks noGrp="1"/>
          </p:cNvSpPr>
          <p:nvPr>
            <p:ph type="title"/>
          </p:nvPr>
        </p:nvSpPr>
        <p:spPr/>
        <p:txBody>
          <a:bodyPr/>
          <a:lstStyle/>
          <a:p>
            <a:r>
              <a:rPr lang="en-US" altLang="zh-TW" dirty="0"/>
              <a:t>AN Al WORKFORCE - TECHNOLOGICAL UNEMPLOYMENT</a:t>
            </a:r>
            <a:endParaRPr lang="zh-TW" altLang="en-US" dirty="0"/>
          </a:p>
        </p:txBody>
      </p:sp>
      <p:sp>
        <p:nvSpPr>
          <p:cNvPr id="3" name="內容版面配置區 2">
            <a:extLst>
              <a:ext uri="{FF2B5EF4-FFF2-40B4-BE49-F238E27FC236}">
                <a16:creationId xmlns:a16="http://schemas.microsoft.com/office/drawing/2014/main" id="{B55BF1AE-262E-4750-E0E4-F54A6DF2F90D}"/>
              </a:ext>
            </a:extLst>
          </p:cNvPr>
          <p:cNvSpPr>
            <a:spLocks noGrp="1"/>
          </p:cNvSpPr>
          <p:nvPr>
            <p:ph sz="half" idx="1"/>
          </p:nvPr>
        </p:nvSpPr>
        <p:spPr/>
        <p:txBody>
          <a:bodyPr>
            <a:normAutofit fontScale="85000" lnSpcReduction="20000"/>
          </a:bodyPr>
          <a:lstStyle/>
          <a:p>
            <a:r>
              <a:rPr lang="en-US" altLang="zh-TW" dirty="0"/>
              <a:t>The replacement of human beings by machines in the workforce is known as "technological unemployment".</a:t>
            </a:r>
          </a:p>
          <a:p>
            <a:r>
              <a:rPr lang="en-US" altLang="zh-TW" dirty="0"/>
              <a:t>Up until now, this phenomenon has not led to mass unemployment, because machines greatly increase productivity, which in turn stimulates the economy and creates new job opportunities.</a:t>
            </a:r>
          </a:p>
          <a:p>
            <a:r>
              <a:rPr lang="en-US" altLang="zh-TW" dirty="0"/>
              <a:t>However if Als begin to pass the employment test, and achieve the intelligence level of AGIs, then, one day, there may be few jobs left for human beings to do.</a:t>
            </a:r>
          </a:p>
        </p:txBody>
      </p:sp>
      <p:pic>
        <p:nvPicPr>
          <p:cNvPr id="6" name="內容版面配置區 5">
            <a:extLst>
              <a:ext uri="{FF2B5EF4-FFF2-40B4-BE49-F238E27FC236}">
                <a16:creationId xmlns:a16="http://schemas.microsoft.com/office/drawing/2014/main" id="{B72FE3AD-13B3-03DF-1D1B-13CA97D7C74B}"/>
              </a:ext>
            </a:extLst>
          </p:cNvPr>
          <p:cNvPicPr>
            <a:picLocks noGrp="1" noChangeAspect="1"/>
          </p:cNvPicPr>
          <p:nvPr>
            <p:ph sz="half" idx="2"/>
          </p:nvPr>
        </p:nvPicPr>
        <p:blipFill>
          <a:blip r:embed="rId2"/>
          <a:stretch>
            <a:fillRect/>
          </a:stretch>
        </p:blipFill>
        <p:spPr>
          <a:xfrm>
            <a:off x="6172200" y="2351103"/>
            <a:ext cx="5181600" cy="3300382"/>
          </a:xfrm>
        </p:spPr>
      </p:pic>
    </p:spTree>
    <p:extLst>
      <p:ext uri="{BB962C8B-B14F-4D97-AF65-F5344CB8AC3E}">
        <p14:creationId xmlns:p14="http://schemas.microsoft.com/office/powerpoint/2010/main" val="3800735685"/>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TotalTime>
  <Words>1509</Words>
  <Application>Microsoft Office PowerPoint</Application>
  <PresentationFormat>寬螢幕</PresentationFormat>
  <Paragraphs>73</Paragraphs>
  <Slides>18</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18</vt:i4>
      </vt:variant>
    </vt:vector>
  </HeadingPairs>
  <TitlesOfParts>
    <vt:vector size="23" baseType="lpstr">
      <vt:lpstr>標楷體</vt:lpstr>
      <vt:lpstr>Arial</vt:lpstr>
      <vt:lpstr>Calibri</vt:lpstr>
      <vt:lpstr>Calibri Light</vt:lpstr>
      <vt:lpstr>Office 佈景主題</vt:lpstr>
      <vt:lpstr>生成式AI技術與數位行銷人才養成班 人工智慧概論</vt:lpstr>
      <vt:lpstr>LIVING WITH ARTIFICIAL INTELLIGENCE</vt:lpstr>
      <vt:lpstr>MYTH OR REALITY? - THE TRUTH ABOUT Al</vt:lpstr>
      <vt:lpstr>POWERED BY EXPLOITATION? - INVISIBLE LABOUR</vt:lpstr>
      <vt:lpstr>GARBAGE IN, GARBAGE OUT - DATA QUALITY</vt:lpstr>
      <vt:lpstr>PREJUDICED OUTCOMES - HIDDEN BIAS</vt:lpstr>
      <vt:lpstr>MAKING ASSUMPTIONS - Al PROFILING</vt:lpstr>
      <vt:lpstr>TRANSPARENT PROCESSING - WHITE BOX Al</vt:lpstr>
      <vt:lpstr>AN Al WORKFORCE - TECHNOLOGICAL UNEMPLOYMENT</vt:lpstr>
      <vt:lpstr>THE AI BALANCE - Al AND EQUALITY</vt:lpstr>
      <vt:lpstr>AN ECHO CHAMBER - FILTER BUBBLES</vt:lpstr>
      <vt:lpstr>THE LIMIT OF CONTROL - AI AUTONOMY</vt:lpstr>
      <vt:lpstr>RIGHT VS. WRONG - ETHICAL DESIGN</vt:lpstr>
      <vt:lpstr>BUILT-IN ETHICS - ASIMOV'S THREE LAWS</vt:lpstr>
      <vt:lpstr>WHO IS TO BLAME? - Al AND LIABILITY</vt:lpstr>
      <vt:lpstr>WHAT SHOULD WE ALLOW? - Al AND REGULATION</vt:lpstr>
      <vt:lpstr>EXISTENTIAL RISKS - AN AI DYSTOPIA</vt:lpstr>
      <vt:lpstr>UNLIMITED REWARDS - AN Al UTOPIA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生成式AI技術與數位行銷人才養成班 人工智慧概論</dc:title>
  <dc:creator>謝欽旭</dc:creator>
  <cp:lastModifiedBy>謝欽旭</cp:lastModifiedBy>
  <cp:revision>35</cp:revision>
  <dcterms:created xsi:type="dcterms:W3CDTF">2025-04-17T13:19:43Z</dcterms:created>
  <dcterms:modified xsi:type="dcterms:W3CDTF">2025-05-09T08:08:14Z</dcterms:modified>
</cp:coreProperties>
</file>